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43"/>
  </p:notesMasterIdLst>
  <p:sldIdLst>
    <p:sldId id="256" r:id="rId2"/>
    <p:sldId id="293" r:id="rId3"/>
    <p:sldId id="294" r:id="rId4"/>
    <p:sldId id="290" r:id="rId5"/>
    <p:sldId id="268" r:id="rId6"/>
    <p:sldId id="305" r:id="rId7"/>
    <p:sldId id="296" r:id="rId8"/>
    <p:sldId id="297" r:id="rId9"/>
    <p:sldId id="285" r:id="rId10"/>
    <p:sldId id="271" r:id="rId11"/>
    <p:sldId id="272" r:id="rId12"/>
    <p:sldId id="304" r:id="rId13"/>
    <p:sldId id="298" r:id="rId14"/>
    <p:sldId id="275" r:id="rId15"/>
    <p:sldId id="299" r:id="rId16"/>
    <p:sldId id="300" r:id="rId17"/>
    <p:sldId id="303" r:id="rId18"/>
    <p:sldId id="277" r:id="rId19"/>
    <p:sldId id="278" r:id="rId20"/>
    <p:sldId id="265" r:id="rId21"/>
    <p:sldId id="289" r:id="rId22"/>
    <p:sldId id="279" r:id="rId23"/>
    <p:sldId id="257" r:id="rId24"/>
    <p:sldId id="288" r:id="rId25"/>
    <p:sldId id="266" r:id="rId26"/>
    <p:sldId id="280" r:id="rId27"/>
    <p:sldId id="276" r:id="rId28"/>
    <p:sldId id="295" r:id="rId29"/>
    <p:sldId id="302" r:id="rId30"/>
    <p:sldId id="284" r:id="rId31"/>
    <p:sldId id="267" r:id="rId32"/>
    <p:sldId id="282" r:id="rId33"/>
    <p:sldId id="283" r:id="rId34"/>
    <p:sldId id="274" r:id="rId35"/>
    <p:sldId id="273" r:id="rId36"/>
    <p:sldId id="301" r:id="rId37"/>
    <p:sldId id="264" r:id="rId38"/>
    <p:sldId id="286" r:id="rId39"/>
    <p:sldId id="287" r:id="rId40"/>
    <p:sldId id="292" r:id="rId41"/>
    <p:sldId id="281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09D6A43-34D8-4159-9847-A391047B36D2}">
          <p14:sldIdLst>
            <p14:sldId id="256"/>
            <p14:sldId id="293"/>
            <p14:sldId id="294"/>
            <p14:sldId id="290"/>
            <p14:sldId id="268"/>
            <p14:sldId id="305"/>
            <p14:sldId id="296"/>
            <p14:sldId id="297"/>
            <p14:sldId id="285"/>
            <p14:sldId id="271"/>
            <p14:sldId id="272"/>
            <p14:sldId id="304"/>
            <p14:sldId id="298"/>
            <p14:sldId id="275"/>
            <p14:sldId id="299"/>
            <p14:sldId id="300"/>
            <p14:sldId id="303"/>
            <p14:sldId id="277"/>
            <p14:sldId id="278"/>
            <p14:sldId id="265"/>
            <p14:sldId id="289"/>
            <p14:sldId id="279"/>
            <p14:sldId id="257"/>
            <p14:sldId id="288"/>
            <p14:sldId id="266"/>
            <p14:sldId id="280"/>
            <p14:sldId id="276"/>
            <p14:sldId id="295"/>
            <p14:sldId id="302"/>
            <p14:sldId id="284"/>
            <p14:sldId id="267"/>
            <p14:sldId id="282"/>
            <p14:sldId id="283"/>
            <p14:sldId id="274"/>
            <p14:sldId id="273"/>
            <p14:sldId id="301"/>
            <p14:sldId id="264"/>
            <p14:sldId id="286"/>
            <p14:sldId id="287"/>
            <p14:sldId id="29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2" pos="279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13" orient="horz" pos="22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Николаев" initials="ДН" lastIdx="2" clrIdx="0">
    <p:extLst>
      <p:ext uri="{19B8F6BF-5375-455C-9EA6-DF929625EA0E}">
        <p15:presenceInfo xmlns:p15="http://schemas.microsoft.com/office/powerpoint/2012/main" userId="9c3de19ea2d551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65AA"/>
    <a:srgbClr val="70AD47"/>
    <a:srgbClr val="FFC000"/>
    <a:srgbClr val="005E9D"/>
    <a:srgbClr val="00C7FF"/>
    <a:srgbClr val="002D54"/>
    <a:srgbClr val="C6DDF0"/>
    <a:srgbClr val="FFFFA7"/>
    <a:srgbClr val="F9D2B9"/>
    <a:srgbClr val="FFF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1110" autoAdjust="0"/>
  </p:normalViewPr>
  <p:slideViewPr>
    <p:cSldViewPr snapToGrid="0">
      <p:cViewPr varScale="1">
        <p:scale>
          <a:sx n="131" d="100"/>
          <a:sy n="131" d="100"/>
        </p:scale>
        <p:origin x="1152" y="126"/>
      </p:cViewPr>
      <p:guideLst>
        <p:guide pos="279"/>
        <p:guide pos="7378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F:\UserData\Projects\dpcpp-mcml\testin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920" b="0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/>
              <a:t>Зависимость времени выполнения</a:t>
            </a:r>
            <a:br>
              <a:rPr lang="ru-RU"/>
            </a:br>
            <a:r>
              <a:rPr lang="ru-RU"/>
              <a:t> от количества фотонов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920" b="0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8732225419492041"/>
          <c:y val="0.16524213979945446"/>
          <c:w val="0.77936709624316769"/>
          <c:h val="0.68404624389675694"/>
        </c:manualLayout>
      </c:layout>
      <c:lineChart>
        <c:grouping val="standard"/>
        <c:varyColors val="0"/>
        <c:ser>
          <c:idx val="0"/>
          <c:order val="0"/>
          <c:tx>
            <c:strRef>
              <c:f>Лист1!$V$3</c:f>
              <c:strCache>
                <c:ptCount val="1"/>
                <c:pt idx="0">
                  <c:v>CPU Intel i9 9900K
(1 поток)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Лист1!$U$6:$U$9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Лист1!$Y$6:$Y$9</c:f>
              <c:numCache>
                <c:formatCode>General</c:formatCode>
                <c:ptCount val="4"/>
                <c:pt idx="0">
                  <c:v>15.09</c:v>
                </c:pt>
                <c:pt idx="1">
                  <c:v>127.003</c:v>
                </c:pt>
                <c:pt idx="2">
                  <c:v>1415.62</c:v>
                </c:pt>
                <c:pt idx="3">
                  <c:v>15263.246999999999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3B-4E72-91F3-84661C8D3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8189647"/>
        <c:axId val="912518095"/>
      </c:lineChart>
      <c:catAx>
        <c:axId val="908189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layout>
            <c:manualLayout>
              <c:xMode val="edge"/>
              <c:yMode val="edge"/>
              <c:x val="0.35644967077280071"/>
              <c:y val="0.94477135285723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912518095"/>
        <c:crosses val="autoZero"/>
        <c:auto val="1"/>
        <c:lblAlgn val="ctr"/>
        <c:lblOffset val="100"/>
        <c:noMultiLvlLbl val="0"/>
      </c:catAx>
      <c:valAx>
        <c:axId val="912518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сек</a:t>
                </a:r>
              </a:p>
            </c:rich>
          </c:tx>
          <c:layout>
            <c:manualLayout>
              <c:xMode val="edge"/>
              <c:yMode val="edge"/>
              <c:x val="3.8189206166684758E-3"/>
              <c:y val="0.409351478853415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9081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155832379724568"/>
          <c:y val="0.16337665867461343"/>
          <c:w val="0.36601506398185629"/>
          <c:h val="0.1348659955930459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600" b="0" i="0" u="none" strike="noStrike" kern="1200" baseline="0">
          <a:solidFill>
            <a:sysClr val="windowText" lastClr="00000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60" b="0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dirty="0"/>
              <a:t>Зависимость времени выполнения от количества фотонов </a:t>
            </a:r>
            <a:r>
              <a:rPr lang="ru-RU" b="1" baseline="0" dirty="0"/>
              <a:t>до</a:t>
            </a:r>
            <a:r>
              <a:rPr lang="ru-RU" baseline="0" dirty="0"/>
              <a:t> оптимизации</a:t>
            </a:r>
            <a:endParaRPr lang="ru-RU" dirty="0"/>
          </a:p>
        </c:rich>
      </c:tx>
      <c:layout>
        <c:manualLayout>
          <c:xMode val="edge"/>
          <c:yMode val="edge"/>
          <c:x val="0.13714117613969148"/>
          <c:y val="1.86712193078049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60" b="0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8439983322386514"/>
          <c:y val="0.19147531221504963"/>
          <c:w val="0.69372963833742518"/>
          <c:h val="0.59871304031004569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Лист1!$B$100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Лист1!$A$101:$A$104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Лист1!$B$101:$B$104</c:f>
              <c:numCache>
                <c:formatCode>#,##0</c:formatCode>
                <c:ptCount val="4"/>
                <c:pt idx="0">
                  <c:v>1242</c:v>
                </c:pt>
                <c:pt idx="1">
                  <c:v>10453</c:v>
                </c:pt>
                <c:pt idx="2">
                  <c:v>116512</c:v>
                </c:pt>
                <c:pt idx="3">
                  <c:v>2012297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F4-4186-B7DF-10C86FEF7F70}"/>
            </c:ext>
          </c:extLst>
        </c:ser>
        <c:ser>
          <c:idx val="1"/>
          <c:order val="1"/>
          <c:tx>
            <c:strRef>
              <c:f>Лист1!$C$100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Лист1!$A$101:$A$104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Лист1!$C$101:$C$104</c:f>
              <c:numCache>
                <c:formatCode>#,##0</c:formatCode>
                <c:ptCount val="4"/>
                <c:pt idx="0">
                  <c:v>5809</c:v>
                </c:pt>
                <c:pt idx="1">
                  <c:v>40154</c:v>
                </c:pt>
                <c:pt idx="2">
                  <c:v>485944</c:v>
                </c:pt>
                <c:pt idx="3">
                  <c:v>8087531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F4-4186-B7DF-10C86FEF7F70}"/>
            </c:ext>
          </c:extLst>
        </c:ser>
        <c:ser>
          <c:idx val="2"/>
          <c:order val="2"/>
          <c:tx>
            <c:strRef>
              <c:f>Лист1!$D$100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Лист1!$A$101:$A$104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Лист1!$D$101:$D$104</c:f>
              <c:numCache>
                <c:formatCode>#,##0</c:formatCode>
                <c:ptCount val="4"/>
                <c:pt idx="0">
                  <c:v>2581</c:v>
                </c:pt>
                <c:pt idx="1">
                  <c:v>17654</c:v>
                </c:pt>
                <c:pt idx="2">
                  <c:v>209143</c:v>
                </c:pt>
                <c:pt idx="3">
                  <c:v>3547160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F4-4186-B7DF-10C86FEF7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8800863"/>
        <c:axId val="760397103"/>
        <c:extLst/>
      </c:lineChart>
      <c:catAx>
        <c:axId val="618800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8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layout>
            <c:manualLayout>
              <c:xMode val="edge"/>
              <c:yMode val="edge"/>
              <c:x val="0.38172741560311652"/>
              <c:y val="0.91129084372771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8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760397103"/>
        <c:crosses val="autoZero"/>
        <c:auto val="1"/>
        <c:lblAlgn val="ctr"/>
        <c:lblOffset val="100"/>
        <c:noMultiLvlLbl val="0"/>
      </c:catAx>
      <c:valAx>
        <c:axId val="76039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8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мс</a:t>
                </a:r>
              </a:p>
            </c:rich>
          </c:tx>
          <c:layout>
            <c:manualLayout>
              <c:xMode val="edge"/>
              <c:yMode val="edge"/>
              <c:x val="3.8529267624967628E-3"/>
              <c:y val="0.28334582245929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8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618800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8061322955050932"/>
          <c:y val="0.18889521880794558"/>
          <c:w val="0.37056832841949894"/>
          <c:h val="0.3498418643285987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800" b="0" i="0" u="none" strike="noStrike" kern="1200" baseline="0">
          <a:solidFill>
            <a:sysClr val="windowText" lastClr="00000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5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150" b="0" i="0" u="none" strike="noStrike" baseline="0" dirty="0">
                <a:effectLst/>
              </a:rPr>
              <a:t>Зависимость времени выполнения от количества фотонов </a:t>
            </a:r>
            <a:r>
              <a:rPr lang="ru-RU" sz="2150" b="1" i="0" baseline="0" dirty="0">
                <a:effectLst/>
              </a:rPr>
              <a:t>после </a:t>
            </a:r>
            <a:r>
              <a:rPr lang="ru-RU" sz="2150" b="0" i="0" baseline="0" dirty="0">
                <a:effectLst/>
              </a:rPr>
              <a:t>оптимизации</a:t>
            </a:r>
            <a:endParaRPr lang="ru-RU" sz="2150" dirty="0">
              <a:effectLst/>
            </a:endParaRPr>
          </a:p>
        </c:rich>
      </c:tx>
      <c:layout>
        <c:manualLayout>
          <c:xMode val="edge"/>
          <c:yMode val="edge"/>
          <c:x val="0.1667834934991520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5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30050435177391888"/>
          <c:y val="0.18551257187444095"/>
          <c:w val="0.67334857256023684"/>
          <c:h val="0.59607397297739362"/>
        </c:manualLayout>
      </c:layout>
      <c:lineChart>
        <c:grouping val="standard"/>
        <c:varyColors val="0"/>
        <c:ser>
          <c:idx val="0"/>
          <c:order val="0"/>
          <c:tx>
            <c:strRef>
              <c:f>Лист1!$A$71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 formatCode="#,##0">
                  <c:v>100000000</c:v>
                </c:pt>
              </c:numCache>
            </c:numRef>
          </c:cat>
          <c:val>
            <c:numRef>
              <c:f>Лист1!$B$62:$B$65</c:f>
              <c:numCache>
                <c:formatCode>General</c:formatCode>
                <c:ptCount val="4"/>
                <c:pt idx="0">
                  <c:v>916</c:v>
                </c:pt>
                <c:pt idx="1">
                  <c:v>8739</c:v>
                </c:pt>
                <c:pt idx="2">
                  <c:v>101055</c:v>
                </c:pt>
                <c:pt idx="3">
                  <c:v>1689416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C3-4F84-A80C-43D89FC5FAC4}"/>
            </c:ext>
          </c:extLst>
        </c:ser>
        <c:ser>
          <c:idx val="1"/>
          <c:order val="1"/>
          <c:tx>
            <c:strRef>
              <c:f>Лист1!$A$72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 formatCode="#,##0">
                  <c:v>100000000</c:v>
                </c:pt>
              </c:numCache>
            </c:numRef>
          </c:cat>
          <c:val>
            <c:numRef>
              <c:f>Лист1!$C$62:$C$65</c:f>
              <c:numCache>
                <c:formatCode>General</c:formatCode>
                <c:ptCount val="4"/>
                <c:pt idx="0">
                  <c:v>611</c:v>
                </c:pt>
                <c:pt idx="1">
                  <c:v>6263</c:v>
                </c:pt>
                <c:pt idx="2">
                  <c:v>62556</c:v>
                </c:pt>
                <c:pt idx="3">
                  <c:v>621138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C3-4F84-A80C-43D89FC5FAC4}"/>
            </c:ext>
          </c:extLst>
        </c:ser>
        <c:ser>
          <c:idx val="2"/>
          <c:order val="2"/>
          <c:tx>
            <c:strRef>
              <c:f>Лист1!$A$73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 formatCode="#,##0">
                  <c:v>100000000</c:v>
                </c:pt>
              </c:numCache>
            </c:numRef>
          </c:cat>
          <c:val>
            <c:numRef>
              <c:f>Лист1!$D$62:$D$65</c:f>
              <c:numCache>
                <c:formatCode>General</c:formatCode>
                <c:ptCount val="4"/>
                <c:pt idx="0">
                  <c:v>394</c:v>
                </c:pt>
                <c:pt idx="1">
                  <c:v>1044</c:v>
                </c:pt>
                <c:pt idx="2">
                  <c:v>6166</c:v>
                </c:pt>
                <c:pt idx="3">
                  <c:v>60830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C3-4F84-A80C-43D89FC5F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6653439"/>
        <c:axId val="1255718079"/>
      </c:lineChart>
      <c:catAx>
        <c:axId val="1256653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layout>
            <c:manualLayout>
              <c:xMode val="edge"/>
              <c:yMode val="edge"/>
              <c:x val="0.34867568383220388"/>
              <c:y val="0.911939103730333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55718079"/>
        <c:crosses val="autoZero"/>
        <c:auto val="1"/>
        <c:lblAlgn val="ctr"/>
        <c:lblOffset val="100"/>
        <c:noMultiLvlLbl val="0"/>
      </c:catAx>
      <c:valAx>
        <c:axId val="1255718079"/>
        <c:scaling>
          <c:orientation val="minMax"/>
          <c:max val="9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мс</a:t>
                </a:r>
              </a:p>
            </c:rich>
          </c:tx>
          <c:layout>
            <c:manualLayout>
              <c:xMode val="edge"/>
              <c:yMode val="edge"/>
              <c:x val="1.3931324786492281E-2"/>
              <c:y val="0.281520078012429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56653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956695138941437"/>
          <c:y val="0.18426635636245331"/>
          <c:w val="0.37556802855832949"/>
          <c:h val="0.351954666994470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60" b="0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dirty="0"/>
              <a:t>Зависимость времени выполнения от количества фотонов </a:t>
            </a:r>
            <a:r>
              <a:rPr lang="ru-RU" b="1" baseline="0" dirty="0"/>
              <a:t>до</a:t>
            </a:r>
            <a:r>
              <a:rPr lang="ru-RU" baseline="0" dirty="0"/>
              <a:t> оптимизации</a:t>
            </a:r>
            <a:endParaRPr lang="ru-RU" dirty="0"/>
          </a:p>
        </c:rich>
      </c:tx>
      <c:layout>
        <c:manualLayout>
          <c:xMode val="edge"/>
          <c:yMode val="edge"/>
          <c:x val="0.13714117613969148"/>
          <c:y val="1.86712193078049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60" b="0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8439983322386514"/>
          <c:y val="0.19147531221504963"/>
          <c:w val="0.69372963833742518"/>
          <c:h val="0.59871304031004569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Лист1!$B$100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Лист1!$A$101:$A$104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Лист1!$B$101:$B$104</c:f>
              <c:numCache>
                <c:formatCode>#,##0</c:formatCode>
                <c:ptCount val="4"/>
                <c:pt idx="0">
                  <c:v>1242</c:v>
                </c:pt>
                <c:pt idx="1">
                  <c:v>10453</c:v>
                </c:pt>
                <c:pt idx="2">
                  <c:v>116512</c:v>
                </c:pt>
                <c:pt idx="3">
                  <c:v>2012297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E7-4323-A060-718F5471293F}"/>
            </c:ext>
          </c:extLst>
        </c:ser>
        <c:ser>
          <c:idx val="1"/>
          <c:order val="1"/>
          <c:tx>
            <c:strRef>
              <c:f>Лист1!$C$100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Лист1!$A$101:$A$104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Лист1!$C$101:$C$104</c:f>
              <c:numCache>
                <c:formatCode>#,##0</c:formatCode>
                <c:ptCount val="4"/>
                <c:pt idx="0">
                  <c:v>5809</c:v>
                </c:pt>
                <c:pt idx="1">
                  <c:v>40154</c:v>
                </c:pt>
                <c:pt idx="2">
                  <c:v>485944</c:v>
                </c:pt>
                <c:pt idx="3">
                  <c:v>8087531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E7-4323-A060-718F5471293F}"/>
            </c:ext>
          </c:extLst>
        </c:ser>
        <c:ser>
          <c:idx val="2"/>
          <c:order val="2"/>
          <c:tx>
            <c:strRef>
              <c:f>Лист1!$D$100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Лист1!$A$101:$A$104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Лист1!$D$101:$D$104</c:f>
              <c:numCache>
                <c:formatCode>#,##0</c:formatCode>
                <c:ptCount val="4"/>
                <c:pt idx="0">
                  <c:v>2581</c:v>
                </c:pt>
                <c:pt idx="1">
                  <c:v>17654</c:v>
                </c:pt>
                <c:pt idx="2">
                  <c:v>209143</c:v>
                </c:pt>
                <c:pt idx="3">
                  <c:v>3547160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E7-4323-A060-718F54712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8800863"/>
        <c:axId val="760397103"/>
        <c:extLst/>
      </c:lineChart>
      <c:catAx>
        <c:axId val="618800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8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layout>
            <c:manualLayout>
              <c:xMode val="edge"/>
              <c:yMode val="edge"/>
              <c:x val="0.38172741560311652"/>
              <c:y val="0.91129084372771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8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760397103"/>
        <c:crosses val="autoZero"/>
        <c:auto val="1"/>
        <c:lblAlgn val="ctr"/>
        <c:lblOffset val="100"/>
        <c:noMultiLvlLbl val="0"/>
      </c:catAx>
      <c:valAx>
        <c:axId val="76039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8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мс</a:t>
                </a:r>
              </a:p>
            </c:rich>
          </c:tx>
          <c:layout>
            <c:manualLayout>
              <c:xMode val="edge"/>
              <c:yMode val="edge"/>
              <c:x val="3.8529267624967628E-3"/>
              <c:y val="0.28334582245929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8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618800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8061322955050932"/>
          <c:y val="0.18889521880794558"/>
          <c:w val="0.37056832841949894"/>
          <c:h val="0.3498418643285987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800" b="0" i="0" u="none" strike="noStrike" kern="1200" baseline="0">
          <a:solidFill>
            <a:sysClr val="windowText" lastClr="00000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5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150" b="0" i="0" u="none" strike="noStrike" baseline="0" dirty="0">
                <a:effectLst/>
              </a:rPr>
              <a:t>Зависимость времени выполнения от количества фотонов </a:t>
            </a:r>
            <a:r>
              <a:rPr lang="ru-RU" sz="2150" b="1" i="0" baseline="0" dirty="0">
                <a:effectLst/>
              </a:rPr>
              <a:t>после </a:t>
            </a:r>
            <a:r>
              <a:rPr lang="ru-RU" sz="2150" b="0" i="0" baseline="0" dirty="0">
                <a:effectLst/>
              </a:rPr>
              <a:t>оптимизации</a:t>
            </a:r>
            <a:endParaRPr lang="ru-RU" sz="2150" dirty="0">
              <a:effectLst/>
            </a:endParaRPr>
          </a:p>
        </c:rich>
      </c:tx>
      <c:layout>
        <c:manualLayout>
          <c:xMode val="edge"/>
          <c:yMode val="edge"/>
          <c:x val="0.1667834934991520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5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30050435177391888"/>
          <c:y val="0.18551257187444095"/>
          <c:w val="0.67334857256023684"/>
          <c:h val="0.59607397297739362"/>
        </c:manualLayout>
      </c:layout>
      <c:lineChart>
        <c:grouping val="standard"/>
        <c:varyColors val="0"/>
        <c:ser>
          <c:idx val="0"/>
          <c:order val="0"/>
          <c:tx>
            <c:strRef>
              <c:f>Лист1!$A$71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 formatCode="#,##0">
                  <c:v>100000000</c:v>
                </c:pt>
              </c:numCache>
            </c:numRef>
          </c:cat>
          <c:val>
            <c:numRef>
              <c:f>Лист1!$B$62:$B$65</c:f>
              <c:numCache>
                <c:formatCode>General</c:formatCode>
                <c:ptCount val="4"/>
                <c:pt idx="0">
                  <c:v>916</c:v>
                </c:pt>
                <c:pt idx="1">
                  <c:v>8739</c:v>
                </c:pt>
                <c:pt idx="2">
                  <c:v>101055</c:v>
                </c:pt>
                <c:pt idx="3">
                  <c:v>1689416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26-4285-ACD8-81C31FFCB7AA}"/>
            </c:ext>
          </c:extLst>
        </c:ser>
        <c:ser>
          <c:idx val="1"/>
          <c:order val="1"/>
          <c:tx>
            <c:strRef>
              <c:f>Лист1!$A$72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 formatCode="#,##0">
                  <c:v>100000000</c:v>
                </c:pt>
              </c:numCache>
            </c:numRef>
          </c:cat>
          <c:val>
            <c:numRef>
              <c:f>Лист1!$C$62:$C$65</c:f>
              <c:numCache>
                <c:formatCode>General</c:formatCode>
                <c:ptCount val="4"/>
                <c:pt idx="0">
                  <c:v>611</c:v>
                </c:pt>
                <c:pt idx="1">
                  <c:v>6263</c:v>
                </c:pt>
                <c:pt idx="2">
                  <c:v>62556</c:v>
                </c:pt>
                <c:pt idx="3">
                  <c:v>621138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26-4285-ACD8-81C31FFCB7AA}"/>
            </c:ext>
          </c:extLst>
        </c:ser>
        <c:ser>
          <c:idx val="2"/>
          <c:order val="2"/>
          <c:tx>
            <c:strRef>
              <c:f>Лист1!$A$73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 formatCode="#,##0">
                  <c:v>100000000</c:v>
                </c:pt>
              </c:numCache>
            </c:numRef>
          </c:cat>
          <c:val>
            <c:numRef>
              <c:f>Лист1!$D$62:$D$65</c:f>
              <c:numCache>
                <c:formatCode>General</c:formatCode>
                <c:ptCount val="4"/>
                <c:pt idx="0">
                  <c:v>394</c:v>
                </c:pt>
                <c:pt idx="1">
                  <c:v>1044</c:v>
                </c:pt>
                <c:pt idx="2">
                  <c:v>6166</c:v>
                </c:pt>
                <c:pt idx="3">
                  <c:v>60830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A26-4285-ACD8-81C31FFC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6653439"/>
        <c:axId val="1255718079"/>
      </c:lineChart>
      <c:catAx>
        <c:axId val="1256653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layout>
            <c:manualLayout>
              <c:xMode val="edge"/>
              <c:yMode val="edge"/>
              <c:x val="0.34867568383220388"/>
              <c:y val="0.911939103730333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55718079"/>
        <c:crosses val="autoZero"/>
        <c:auto val="1"/>
        <c:lblAlgn val="ctr"/>
        <c:lblOffset val="100"/>
        <c:noMultiLvlLbl val="0"/>
      </c:catAx>
      <c:valAx>
        <c:axId val="1255718079"/>
        <c:scaling>
          <c:orientation val="minMax"/>
          <c:max val="9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мс</a:t>
                </a:r>
              </a:p>
            </c:rich>
          </c:tx>
          <c:layout>
            <c:manualLayout>
              <c:xMode val="edge"/>
              <c:yMode val="edge"/>
              <c:x val="1.3931324786492281E-2"/>
              <c:y val="0.281520078012429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56653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956695138941437"/>
          <c:y val="0.18426635636245331"/>
          <c:w val="0.37556802855832949"/>
          <c:h val="0.351954666994470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92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/>
              <a:t>Зависимость времени выполнения от количества фотонов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92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9904645077441122"/>
          <c:y val="0.23116690684603408"/>
          <c:w val="0.76844542735656851"/>
          <c:h val="0.606875125303430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Лист1!$A$78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773-41B2-8B53-AE76F73FBA4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773-41B2-8B53-AE76F73FBA4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73-41B2-8B53-AE76F73FBA4B}"/>
                </c:ext>
              </c:extLst>
            </c:dLbl>
            <c:dLbl>
              <c:idx val="3"/>
              <c:layout>
                <c:manualLayout>
                  <c:x val="-0.10189190664967221"/>
                  <c:y val="-3.8308617754653544E-2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93453426024851"/>
                      <c:h val="5.89752616657623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E-1773-41B2-8B53-AE76F73FBA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 formatCode="#,##0">
                  <c:v>100000000</c:v>
                </c:pt>
              </c:numCache>
            </c:numRef>
          </c:cat>
          <c:val>
            <c:numRef>
              <c:f>Лист1!$B$69:$B$72</c:f>
              <c:numCache>
                <c:formatCode>General</c:formatCode>
                <c:ptCount val="4"/>
                <c:pt idx="0">
                  <c:v>0.91600000000000004</c:v>
                </c:pt>
                <c:pt idx="1">
                  <c:v>8.7390000000000008</c:v>
                </c:pt>
                <c:pt idx="2">
                  <c:v>101.05500000000001</c:v>
                </c:pt>
                <c:pt idx="3">
                  <c:v>1689.4159999999999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73-41B2-8B53-AE76F73FBA4B}"/>
            </c:ext>
          </c:extLst>
        </c:ser>
        <c:ser>
          <c:idx val="1"/>
          <c:order val="1"/>
          <c:tx>
            <c:strRef>
              <c:f>Лист1!$A$79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773-41B2-8B53-AE76F73FBA4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773-41B2-8B53-AE76F73FBA4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73-41B2-8B53-AE76F73FBA4B}"/>
                </c:ext>
              </c:extLst>
            </c:dLbl>
            <c:dLbl>
              <c:idx val="3"/>
              <c:layout>
                <c:manualLayout>
                  <c:x val="-7.0370725344481161E-2"/>
                  <c:y val="-3.5788406651872905E-2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773-41B2-8B53-AE76F73FBA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Лист1!$C$69:$C$72</c:f>
              <c:numCache>
                <c:formatCode>General</c:formatCode>
                <c:ptCount val="4"/>
                <c:pt idx="0">
                  <c:v>0.61099999999999999</c:v>
                </c:pt>
                <c:pt idx="1">
                  <c:v>6.2629999999999999</c:v>
                </c:pt>
                <c:pt idx="2">
                  <c:v>62.555999999999997</c:v>
                </c:pt>
                <c:pt idx="3">
                  <c:v>621.13800000000003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73-41B2-8B53-AE76F73FBA4B}"/>
            </c:ext>
          </c:extLst>
        </c:ser>
        <c:ser>
          <c:idx val="2"/>
          <c:order val="2"/>
          <c:tx>
            <c:strRef>
              <c:f>Лист1!$A$80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773-41B2-8B53-AE76F73FBA4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773-41B2-8B53-AE76F73FBA4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73-41B2-8B53-AE76F73FBA4B}"/>
                </c:ext>
              </c:extLst>
            </c:dLbl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1773-41B2-8B53-AE76F73FBA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Лист1!$D$69:$D$72</c:f>
              <c:numCache>
                <c:formatCode>General</c:formatCode>
                <c:ptCount val="4"/>
                <c:pt idx="0">
                  <c:v>0.39400000000000002</c:v>
                </c:pt>
                <c:pt idx="1">
                  <c:v>1.044</c:v>
                </c:pt>
                <c:pt idx="2">
                  <c:v>6.1660000000000004</c:v>
                </c:pt>
                <c:pt idx="3">
                  <c:v>60.83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73-41B2-8B53-AE76F73FBA4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2859343"/>
        <c:axId val="140739263"/>
      </c:lineChart>
      <c:catAx>
        <c:axId val="14285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layout>
            <c:manualLayout>
              <c:xMode val="edge"/>
              <c:yMode val="edge"/>
              <c:x val="0.31952570310966655"/>
              <c:y val="0.938561183956128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739263"/>
        <c:crosses val="autoZero"/>
        <c:auto val="1"/>
        <c:lblAlgn val="ctr"/>
        <c:lblOffset val="100"/>
        <c:noMultiLvlLbl val="0"/>
      </c:catAx>
      <c:valAx>
        <c:axId val="140739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сек</a:t>
                </a:r>
              </a:p>
            </c:rich>
          </c:tx>
          <c:layout>
            <c:manualLayout>
              <c:xMode val="edge"/>
              <c:yMode val="edge"/>
              <c:x val="8.2018970004123018E-3"/>
              <c:y val="0.4289308718539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285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810941817920913"/>
          <c:y val="0.22575622066658438"/>
          <c:w val="0.34004603519233134"/>
          <c:h val="0.4001620938061882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dirty="0"/>
              <a:t>Зависимость времени выполнения от количества</a:t>
            </a:r>
            <a:r>
              <a:rPr lang="ru-RU" baseline="0" dirty="0"/>
              <a:t> потоков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Лист1!$B$125:$B$140</c:f>
              <c:numCache>
                <c:formatCode>General</c:formatCode>
                <c:ptCount val="16"/>
                <c:pt idx="0" formatCode="#,##0">
                  <c:v>106454</c:v>
                </c:pt>
                <c:pt idx="1">
                  <c:v>53510</c:v>
                </c:pt>
                <c:pt idx="2">
                  <c:v>35986</c:v>
                </c:pt>
                <c:pt idx="3">
                  <c:v>27388</c:v>
                </c:pt>
                <c:pt idx="4">
                  <c:v>22532</c:v>
                </c:pt>
                <c:pt idx="5">
                  <c:v>18844</c:v>
                </c:pt>
                <c:pt idx="6">
                  <c:v>16380</c:v>
                </c:pt>
                <c:pt idx="7">
                  <c:v>14664</c:v>
                </c:pt>
                <c:pt idx="8">
                  <c:v>13240</c:v>
                </c:pt>
                <c:pt idx="9">
                  <c:v>12116</c:v>
                </c:pt>
                <c:pt idx="10">
                  <c:v>11232</c:v>
                </c:pt>
                <c:pt idx="11">
                  <c:v>10532</c:v>
                </c:pt>
                <c:pt idx="12">
                  <c:v>9952</c:v>
                </c:pt>
                <c:pt idx="13">
                  <c:v>9388</c:v>
                </c:pt>
                <c:pt idx="14">
                  <c:v>8966</c:v>
                </c:pt>
                <c:pt idx="15">
                  <c:v>8752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46-49BC-A4FF-3E0CEA841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5611631"/>
        <c:axId val="906279967"/>
      </c:lineChart>
      <c:catAx>
        <c:axId val="1035611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потоков</a:t>
                </a:r>
              </a:p>
            </c:rich>
          </c:tx>
          <c:layout>
            <c:manualLayout>
              <c:xMode val="edge"/>
              <c:yMode val="edge"/>
              <c:x val="0.32224148750214437"/>
              <c:y val="0.9246651631869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906279967"/>
        <c:crosses val="autoZero"/>
        <c:auto val="1"/>
        <c:lblAlgn val="ctr"/>
        <c:lblOffset val="100"/>
        <c:noMultiLvlLbl val="0"/>
      </c:catAx>
      <c:valAx>
        <c:axId val="90627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мс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035611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1800" b="0" i="0" baseline="0" dirty="0">
                <a:effectLst/>
              </a:rPr>
              <a:t>Зависимость ускорения выполнения от количества потоков</a:t>
            </a:r>
            <a:endParaRPr lang="ru-RU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Лист1!$C$125:$C$140</c:f>
              <c:numCache>
                <c:formatCode>General</c:formatCode>
                <c:ptCount val="16"/>
                <c:pt idx="0">
                  <c:v>1</c:v>
                </c:pt>
                <c:pt idx="1">
                  <c:v>1.9894225378433938</c:v>
                </c:pt>
                <c:pt idx="2">
                  <c:v>2.9582059689879396</c:v>
                </c:pt>
                <c:pt idx="3">
                  <c:v>3.8868847670512632</c:v>
                </c:pt>
                <c:pt idx="4">
                  <c:v>4.7245695011539146</c:v>
                </c:pt>
                <c:pt idx="5">
                  <c:v>5.6492252175758866</c:v>
                </c:pt>
                <c:pt idx="6">
                  <c:v>6.499023199023199</c:v>
                </c:pt>
                <c:pt idx="7">
                  <c:v>7.259547190398254</c:v>
                </c:pt>
                <c:pt idx="8">
                  <c:v>8.0403323262839876</c:v>
                </c:pt>
                <c:pt idx="9">
                  <c:v>8.7862330802244966</c:v>
                </c:pt>
                <c:pt idx="10">
                  <c:v>9.4777421652421658</c:v>
                </c:pt>
                <c:pt idx="11">
                  <c:v>10.107671857197113</c:v>
                </c:pt>
                <c:pt idx="12">
                  <c:v>10.696744372990354</c:v>
                </c:pt>
                <c:pt idx="13">
                  <c:v>11.33936940775458</c:v>
                </c:pt>
                <c:pt idx="14">
                  <c:v>11.873076065134955</c:v>
                </c:pt>
                <c:pt idx="15">
                  <c:v>12.163391224862888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32-49B2-A5AB-E81D846698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5611631"/>
        <c:axId val="906279967"/>
      </c:lineChart>
      <c:catAx>
        <c:axId val="1035611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потоков</a:t>
                </a:r>
              </a:p>
            </c:rich>
          </c:tx>
          <c:layout>
            <c:manualLayout>
              <c:xMode val="edge"/>
              <c:yMode val="edge"/>
              <c:x val="0.33913252989973114"/>
              <c:y val="0.92567740404191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906279967"/>
        <c:crosses val="autoZero"/>
        <c:auto val="1"/>
        <c:lblAlgn val="ctr"/>
        <c:lblOffset val="100"/>
        <c:noMultiLvlLbl val="0"/>
      </c:catAx>
      <c:valAx>
        <c:axId val="90627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Ускорение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035611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dirty="0"/>
              <a:t>Производительность </a:t>
            </a:r>
            <a:br>
              <a:rPr lang="ru-RU" dirty="0"/>
            </a:br>
            <a:r>
              <a:rPr lang="ru-RU" b="1" dirty="0"/>
              <a:t>до</a:t>
            </a:r>
            <a:r>
              <a:rPr lang="ru-RU" dirty="0"/>
              <a:t> и </a:t>
            </a:r>
            <a:r>
              <a:rPr lang="ru-RU" b="1" dirty="0"/>
              <a:t>после</a:t>
            </a:r>
            <a:r>
              <a:rPr lang="ru-RU" dirty="0"/>
              <a:t> оптимизации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Лист1!$B$100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Лист1!$B$101:$B$104</c:f>
              <c:numCache>
                <c:formatCode>#,##0</c:formatCode>
                <c:ptCount val="4"/>
                <c:pt idx="0">
                  <c:v>1242</c:v>
                </c:pt>
                <c:pt idx="1">
                  <c:v>10453</c:v>
                </c:pt>
                <c:pt idx="2">
                  <c:v>116512</c:v>
                </c:pt>
                <c:pt idx="3">
                  <c:v>2012297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C0-420E-A2ED-3301C5EB7A3D}"/>
            </c:ext>
          </c:extLst>
        </c:ser>
        <c:ser>
          <c:idx val="0"/>
          <c:order val="1"/>
          <c:tx>
            <c:strRef>
              <c:f>Лист1!$A$71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Лист1!$B$62:$B$65</c:f>
              <c:numCache>
                <c:formatCode>General</c:formatCode>
                <c:ptCount val="4"/>
                <c:pt idx="0">
                  <c:v>916</c:v>
                </c:pt>
                <c:pt idx="1">
                  <c:v>8739</c:v>
                </c:pt>
                <c:pt idx="2">
                  <c:v>101055</c:v>
                </c:pt>
                <c:pt idx="3">
                  <c:v>1689416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C0-420E-A2ED-3301C5EB7A3D}"/>
            </c:ext>
          </c:extLst>
        </c:ser>
        <c:ser>
          <c:idx val="4"/>
          <c:order val="2"/>
          <c:tx>
            <c:strRef>
              <c:f>Лист1!$C$100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rgbClr val="0033CC"/>
              </a:solidFill>
              <a:round/>
            </a:ln>
            <a:effectLst/>
          </c:spPr>
          <c:marker>
            <c:symbol val="none"/>
          </c:marker>
          <c:val>
            <c:numRef>
              <c:f>Лист1!$C$101:$C$104</c:f>
              <c:numCache>
                <c:formatCode>#,##0</c:formatCode>
                <c:ptCount val="4"/>
                <c:pt idx="0">
                  <c:v>5809</c:v>
                </c:pt>
                <c:pt idx="1">
                  <c:v>40154</c:v>
                </c:pt>
                <c:pt idx="2">
                  <c:v>485944</c:v>
                </c:pt>
                <c:pt idx="3">
                  <c:v>8087531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C0-420E-A2ED-3301C5EB7A3D}"/>
            </c:ext>
          </c:extLst>
        </c:ser>
        <c:ser>
          <c:idx val="1"/>
          <c:order val="3"/>
          <c:tx>
            <c:strRef>
              <c:f>Лист1!$A$72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rgbClr val="0033CC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Лист1!$C$62:$C$65</c:f>
              <c:numCache>
                <c:formatCode>General</c:formatCode>
                <c:ptCount val="4"/>
                <c:pt idx="0">
                  <c:v>611</c:v>
                </c:pt>
                <c:pt idx="1">
                  <c:v>6263</c:v>
                </c:pt>
                <c:pt idx="2">
                  <c:v>62556</c:v>
                </c:pt>
                <c:pt idx="3">
                  <c:v>621138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C0-420E-A2ED-3301C5EB7A3D}"/>
            </c:ext>
          </c:extLst>
        </c:ser>
        <c:ser>
          <c:idx val="5"/>
          <c:order val="4"/>
          <c:tx>
            <c:strRef>
              <c:f>Лист1!$D$100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Лист1!$D$101:$D$104</c:f>
              <c:numCache>
                <c:formatCode>#,##0</c:formatCode>
                <c:ptCount val="4"/>
                <c:pt idx="0">
                  <c:v>2581</c:v>
                </c:pt>
                <c:pt idx="1">
                  <c:v>17654</c:v>
                </c:pt>
                <c:pt idx="2">
                  <c:v>209143</c:v>
                </c:pt>
                <c:pt idx="3">
                  <c:v>3547160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9C0-420E-A2ED-3301C5EB7A3D}"/>
            </c:ext>
          </c:extLst>
        </c:ser>
        <c:ser>
          <c:idx val="2"/>
          <c:order val="5"/>
          <c:tx>
            <c:strRef>
              <c:f>Лист1!$A$73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Лист1!$D$62:$D$65</c:f>
              <c:numCache>
                <c:formatCode>General</c:formatCode>
                <c:ptCount val="4"/>
                <c:pt idx="0">
                  <c:v>394</c:v>
                </c:pt>
                <c:pt idx="1">
                  <c:v>1044</c:v>
                </c:pt>
                <c:pt idx="2">
                  <c:v>6166</c:v>
                </c:pt>
                <c:pt idx="3">
                  <c:v>60830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9C0-420E-A2ED-3301C5EB7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6653439"/>
        <c:axId val="1255718079"/>
      </c:lineChart>
      <c:catAx>
        <c:axId val="1256653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layout>
            <c:manualLayout>
              <c:xMode val="edge"/>
              <c:yMode val="edge"/>
              <c:x val="0.33465092099498217"/>
              <c:y val="0.919078935391471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55718079"/>
        <c:crosses val="autoZero"/>
        <c:auto val="1"/>
        <c:lblAlgn val="ctr"/>
        <c:lblOffset val="100"/>
        <c:noMultiLvlLbl val="0"/>
      </c:catAx>
      <c:valAx>
        <c:axId val="1255718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мс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56653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90398733992518"/>
          <c:y val="0.15947078756275221"/>
          <c:w val="0.32494267850309455"/>
          <c:h val="0.73215765335120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60" b="0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dirty="0"/>
              <a:t>Зависимость времени выполнения от количества фотонов </a:t>
            </a:r>
            <a:r>
              <a:rPr lang="ru-RU" b="1" baseline="0" dirty="0"/>
              <a:t>до</a:t>
            </a:r>
            <a:r>
              <a:rPr lang="ru-RU" baseline="0" dirty="0"/>
              <a:t> оптимизации</a:t>
            </a:r>
            <a:endParaRPr lang="ru-RU" dirty="0"/>
          </a:p>
        </c:rich>
      </c:tx>
      <c:layout>
        <c:manualLayout>
          <c:xMode val="edge"/>
          <c:yMode val="edge"/>
          <c:x val="0.13714117613969148"/>
          <c:y val="1.86712193078049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60" b="0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8439983322386514"/>
          <c:y val="0.19147531221504963"/>
          <c:w val="0.69372963833742518"/>
          <c:h val="0.59871304031004569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Лист1!$B$100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Лист1!$A$101:$A$104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Лист1!$B$101:$B$104</c:f>
              <c:numCache>
                <c:formatCode>#,##0</c:formatCode>
                <c:ptCount val="4"/>
                <c:pt idx="0">
                  <c:v>1242</c:v>
                </c:pt>
                <c:pt idx="1">
                  <c:v>10453</c:v>
                </c:pt>
                <c:pt idx="2">
                  <c:v>116512</c:v>
                </c:pt>
                <c:pt idx="3">
                  <c:v>2012297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1-4A80-B8D3-23CD0F063602}"/>
            </c:ext>
          </c:extLst>
        </c:ser>
        <c:ser>
          <c:idx val="1"/>
          <c:order val="1"/>
          <c:tx>
            <c:strRef>
              <c:f>Лист1!$C$100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Лист1!$A$101:$A$104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Лист1!$C$101:$C$104</c:f>
              <c:numCache>
                <c:formatCode>#,##0</c:formatCode>
                <c:ptCount val="4"/>
                <c:pt idx="0">
                  <c:v>5809</c:v>
                </c:pt>
                <c:pt idx="1">
                  <c:v>40154</c:v>
                </c:pt>
                <c:pt idx="2">
                  <c:v>485944</c:v>
                </c:pt>
                <c:pt idx="3">
                  <c:v>8087531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1-4A80-B8D3-23CD0F063602}"/>
            </c:ext>
          </c:extLst>
        </c:ser>
        <c:ser>
          <c:idx val="2"/>
          <c:order val="2"/>
          <c:tx>
            <c:strRef>
              <c:f>Лист1!$D$100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Лист1!$A$101:$A$104</c:f>
              <c:numCache>
                <c:formatCode>#,##0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Лист1!$D$101:$D$104</c:f>
              <c:numCache>
                <c:formatCode>#,##0</c:formatCode>
                <c:ptCount val="4"/>
                <c:pt idx="0">
                  <c:v>2581</c:v>
                </c:pt>
                <c:pt idx="1">
                  <c:v>17654</c:v>
                </c:pt>
                <c:pt idx="2">
                  <c:v>209143</c:v>
                </c:pt>
                <c:pt idx="3">
                  <c:v>3547160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1-4A80-B8D3-23CD0F0636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8800863"/>
        <c:axId val="760397103"/>
        <c:extLst/>
      </c:lineChart>
      <c:catAx>
        <c:axId val="618800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8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layout>
            <c:manualLayout>
              <c:xMode val="edge"/>
              <c:yMode val="edge"/>
              <c:x val="0.38172741560311652"/>
              <c:y val="0.91129084372771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8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760397103"/>
        <c:crosses val="autoZero"/>
        <c:auto val="1"/>
        <c:lblAlgn val="ctr"/>
        <c:lblOffset val="100"/>
        <c:noMultiLvlLbl val="0"/>
      </c:catAx>
      <c:valAx>
        <c:axId val="76039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8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мс</a:t>
                </a:r>
              </a:p>
            </c:rich>
          </c:tx>
          <c:layout>
            <c:manualLayout>
              <c:xMode val="edge"/>
              <c:yMode val="edge"/>
              <c:x val="3.8529267624967628E-3"/>
              <c:y val="0.28334582245929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8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618800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8061322955050932"/>
          <c:y val="0.18889521880794558"/>
          <c:w val="0.37056832841949894"/>
          <c:h val="0.3498418643285987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800" b="0" i="0" u="none" strike="noStrike" kern="1200" baseline="0">
          <a:solidFill>
            <a:sysClr val="windowText" lastClr="00000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5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150" b="0" i="0" u="none" strike="noStrike" baseline="0" dirty="0">
                <a:effectLst/>
              </a:rPr>
              <a:t>Зависимость времени выполнения от количества фотонов </a:t>
            </a:r>
            <a:r>
              <a:rPr lang="ru-RU" sz="2150" b="1" i="0" baseline="0" dirty="0">
                <a:effectLst/>
              </a:rPr>
              <a:t>после </a:t>
            </a:r>
            <a:r>
              <a:rPr lang="ru-RU" sz="2150" b="0" i="0" baseline="0" dirty="0">
                <a:effectLst/>
              </a:rPr>
              <a:t>оптимизации</a:t>
            </a:r>
            <a:endParaRPr lang="ru-RU" sz="2150" dirty="0">
              <a:effectLst/>
            </a:endParaRPr>
          </a:p>
        </c:rich>
      </c:tx>
      <c:layout>
        <c:manualLayout>
          <c:xMode val="edge"/>
          <c:yMode val="edge"/>
          <c:x val="0.1667834934991520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5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30050435177391888"/>
          <c:y val="0.18551257187444095"/>
          <c:w val="0.67334857256023684"/>
          <c:h val="0.59607397297739362"/>
        </c:manualLayout>
      </c:layout>
      <c:lineChart>
        <c:grouping val="standard"/>
        <c:varyColors val="0"/>
        <c:ser>
          <c:idx val="0"/>
          <c:order val="0"/>
          <c:tx>
            <c:strRef>
              <c:f>Лист1!$A$71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Лист1!$B$62:$B$65</c:f>
              <c:numCache>
                <c:formatCode>General</c:formatCode>
                <c:ptCount val="4"/>
                <c:pt idx="0">
                  <c:v>916</c:v>
                </c:pt>
                <c:pt idx="1">
                  <c:v>8739</c:v>
                </c:pt>
                <c:pt idx="2">
                  <c:v>101055</c:v>
                </c:pt>
                <c:pt idx="3">
                  <c:v>1689416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20-4937-BC6D-75816AE75661}"/>
            </c:ext>
          </c:extLst>
        </c:ser>
        <c:ser>
          <c:idx val="1"/>
          <c:order val="1"/>
          <c:tx>
            <c:strRef>
              <c:f>Лист1!$A$72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Лист1!$C$62:$C$65</c:f>
              <c:numCache>
                <c:formatCode>General</c:formatCode>
                <c:ptCount val="4"/>
                <c:pt idx="0">
                  <c:v>611</c:v>
                </c:pt>
                <c:pt idx="1">
                  <c:v>6263</c:v>
                </c:pt>
                <c:pt idx="2">
                  <c:v>62556</c:v>
                </c:pt>
                <c:pt idx="3">
                  <c:v>621138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20-4937-BC6D-75816AE75661}"/>
            </c:ext>
          </c:extLst>
        </c:ser>
        <c:ser>
          <c:idx val="2"/>
          <c:order val="2"/>
          <c:tx>
            <c:strRef>
              <c:f>Лист1!$A$73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>
                  <c:v>100000000</c:v>
                </c:pt>
              </c:numCache>
            </c:numRef>
          </c:cat>
          <c:val>
            <c:numRef>
              <c:f>Лист1!$D$62:$D$65</c:f>
              <c:numCache>
                <c:formatCode>General</c:formatCode>
                <c:ptCount val="4"/>
                <c:pt idx="0">
                  <c:v>394</c:v>
                </c:pt>
                <c:pt idx="1">
                  <c:v>1044</c:v>
                </c:pt>
                <c:pt idx="2">
                  <c:v>6166</c:v>
                </c:pt>
                <c:pt idx="3">
                  <c:v>60830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20-4937-BC6D-75816AE756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6653439"/>
        <c:axId val="1255718079"/>
      </c:lineChart>
      <c:catAx>
        <c:axId val="1256653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layout>
            <c:manualLayout>
              <c:xMode val="edge"/>
              <c:yMode val="edge"/>
              <c:x val="0.34867568383220388"/>
              <c:y val="0.911939103730333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55718079"/>
        <c:crosses val="autoZero"/>
        <c:auto val="1"/>
        <c:lblAlgn val="ctr"/>
        <c:lblOffset val="100"/>
        <c:noMultiLvlLbl val="0"/>
      </c:catAx>
      <c:valAx>
        <c:axId val="1255718079"/>
        <c:scaling>
          <c:orientation val="minMax"/>
          <c:max val="9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мс</a:t>
                </a:r>
              </a:p>
            </c:rich>
          </c:tx>
          <c:layout>
            <c:manualLayout>
              <c:xMode val="edge"/>
              <c:yMode val="edge"/>
              <c:x val="1.3931324786492281E-2"/>
              <c:y val="0.281520078012429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56653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956695138941437"/>
          <c:y val="0.18426635636245331"/>
          <c:w val="0.37556802855832949"/>
          <c:h val="0.351954666994470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92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/>
              <a:t>Зависимость времени выполнения от количества фотонов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92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8606611216136998"/>
          <c:y val="0.23116690684603408"/>
          <c:w val="0.78142563676315113"/>
          <c:h val="0.606875125303430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Лист1!$A$78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 formatCode="#,##0">
                  <c:v>100000000</c:v>
                </c:pt>
              </c:numCache>
            </c:numRef>
          </c:cat>
          <c:val>
            <c:numRef>
              <c:f>Лист1!$B$69:$B$72</c:f>
              <c:numCache>
                <c:formatCode>General</c:formatCode>
                <c:ptCount val="4"/>
                <c:pt idx="0">
                  <c:v>0.91600000000000004</c:v>
                </c:pt>
                <c:pt idx="1">
                  <c:v>8.7390000000000008</c:v>
                </c:pt>
                <c:pt idx="2">
                  <c:v>101.05500000000001</c:v>
                </c:pt>
                <c:pt idx="3">
                  <c:v>1689.4159999999999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FB-420A-9411-E7489080C8EA}"/>
            </c:ext>
          </c:extLst>
        </c:ser>
        <c:ser>
          <c:idx val="1"/>
          <c:order val="1"/>
          <c:tx>
            <c:strRef>
              <c:f>Лист1!$A$79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Лист1!$C$69:$C$72</c:f>
              <c:numCache>
                <c:formatCode>General</c:formatCode>
                <c:ptCount val="4"/>
                <c:pt idx="0">
                  <c:v>0.61099999999999999</c:v>
                </c:pt>
                <c:pt idx="1">
                  <c:v>6.2629999999999999</c:v>
                </c:pt>
                <c:pt idx="2">
                  <c:v>62.555999999999997</c:v>
                </c:pt>
                <c:pt idx="3">
                  <c:v>621.13800000000003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FB-420A-9411-E7489080C8EA}"/>
            </c:ext>
          </c:extLst>
        </c:ser>
        <c:ser>
          <c:idx val="2"/>
          <c:order val="2"/>
          <c:tx>
            <c:strRef>
              <c:f>Лист1!$A$80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Лист1!$D$69:$D$72</c:f>
              <c:numCache>
                <c:formatCode>General</c:formatCode>
                <c:ptCount val="4"/>
                <c:pt idx="0">
                  <c:v>0.39400000000000002</c:v>
                </c:pt>
                <c:pt idx="1">
                  <c:v>1.044</c:v>
                </c:pt>
                <c:pt idx="2">
                  <c:v>6.1660000000000004</c:v>
                </c:pt>
                <c:pt idx="3">
                  <c:v>60.83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FB-420A-9411-E7489080C8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859343"/>
        <c:axId val="140739263"/>
      </c:lineChart>
      <c:catAx>
        <c:axId val="14285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739263"/>
        <c:crosses val="autoZero"/>
        <c:auto val="1"/>
        <c:lblAlgn val="ctr"/>
        <c:lblOffset val="100"/>
        <c:noMultiLvlLbl val="0"/>
      </c:catAx>
      <c:valAx>
        <c:axId val="140739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сек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285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29172856392859"/>
          <c:y val="0.22575617831429179"/>
          <c:w val="0.52476057236623719"/>
          <c:h val="0.40016209380618822"/>
        </c:manualLayout>
      </c:layout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92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1800" b="0" i="0" baseline="0" dirty="0">
                <a:effectLst/>
              </a:rPr>
              <a:t>Зависимость времени выполнения от количества фотонов оптимизированной параллельной реализации</a:t>
            </a:r>
            <a:endParaRPr lang="ru-RU" dirty="0">
              <a:effectLst/>
            </a:endParaRPr>
          </a:p>
        </c:rich>
      </c:tx>
      <c:layout>
        <c:manualLayout>
          <c:xMode val="edge"/>
          <c:yMode val="edge"/>
          <c:x val="0.1046164263550275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92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8606618852288148"/>
          <c:y val="0.15813142706471742"/>
          <c:w val="0.78142563676315113"/>
          <c:h val="0.68746594205021538"/>
        </c:manualLayout>
      </c:layout>
      <c:lineChart>
        <c:grouping val="standard"/>
        <c:varyColors val="0"/>
        <c:ser>
          <c:idx val="0"/>
          <c:order val="0"/>
          <c:tx>
            <c:strRef>
              <c:f>Лист1!$A$71</c:f>
              <c:strCache>
                <c:ptCount val="1"/>
                <c:pt idx="0">
                  <c:v>CPU Intel i9 9900K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Лист1!$A$62:$A$65</c:f>
              <c:numCache>
                <c:formatCode>General</c:formatCode>
                <c:ptCount val="4"/>
                <c:pt idx="0">
                  <c:v>100000</c:v>
                </c:pt>
                <c:pt idx="1">
                  <c:v>1000000</c:v>
                </c:pt>
                <c:pt idx="2">
                  <c:v>10000000</c:v>
                </c:pt>
                <c:pt idx="3" formatCode="#,##0">
                  <c:v>100000000</c:v>
                </c:pt>
              </c:numCache>
            </c:numRef>
          </c:cat>
          <c:val>
            <c:numRef>
              <c:f>Лист1!$B$62:$B$65</c:f>
              <c:numCache>
                <c:formatCode>General</c:formatCode>
                <c:ptCount val="4"/>
                <c:pt idx="0">
                  <c:v>916</c:v>
                </c:pt>
                <c:pt idx="1">
                  <c:v>8739</c:v>
                </c:pt>
                <c:pt idx="2">
                  <c:v>101055</c:v>
                </c:pt>
                <c:pt idx="3">
                  <c:v>1689416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AE-4964-9F28-960F93EE4884}"/>
            </c:ext>
          </c:extLst>
        </c:ser>
        <c:ser>
          <c:idx val="1"/>
          <c:order val="1"/>
          <c:tx>
            <c:strRef>
              <c:f>Лист1!$A$72</c:f>
              <c:strCache>
                <c:ptCount val="1"/>
                <c:pt idx="0">
                  <c:v>GPU Intel UHD Graphics 630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Лист1!$C$62:$C$65</c:f>
              <c:numCache>
                <c:formatCode>General</c:formatCode>
                <c:ptCount val="4"/>
                <c:pt idx="0">
                  <c:v>611</c:v>
                </c:pt>
                <c:pt idx="1">
                  <c:v>6263</c:v>
                </c:pt>
                <c:pt idx="2">
                  <c:v>62556</c:v>
                </c:pt>
                <c:pt idx="3">
                  <c:v>621138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AE-4964-9F28-960F93EE4884}"/>
            </c:ext>
          </c:extLst>
        </c:ser>
        <c:ser>
          <c:idx val="2"/>
          <c:order val="2"/>
          <c:tx>
            <c:strRef>
              <c:f>Лист1!$A$73</c:f>
              <c:strCache>
                <c:ptCount val="1"/>
                <c:pt idx="0">
                  <c:v>GPU NVIDIA RTX 3060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Лист1!$D$62:$D$65</c:f>
              <c:numCache>
                <c:formatCode>General</c:formatCode>
                <c:ptCount val="4"/>
                <c:pt idx="0">
                  <c:v>394</c:v>
                </c:pt>
                <c:pt idx="1">
                  <c:v>1044</c:v>
                </c:pt>
                <c:pt idx="2">
                  <c:v>6166</c:v>
                </c:pt>
                <c:pt idx="3">
                  <c:v>60830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5AE-4964-9F28-960F93EE4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859343"/>
        <c:axId val="140739263"/>
      </c:lineChart>
      <c:catAx>
        <c:axId val="14285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Количество фотонов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739263"/>
        <c:crosses val="autoZero"/>
        <c:auto val="1"/>
        <c:lblAlgn val="ctr"/>
        <c:lblOffset val="100"/>
        <c:noMultiLvlLbl val="0"/>
      </c:catAx>
      <c:valAx>
        <c:axId val="140739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ru-RU"/>
                  <a:t>Время, мс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285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45789983816242"/>
          <c:y val="0.14675570334142377"/>
          <c:w val="0.30051775778384154"/>
          <c:h val="0.35231125477600561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09T08:20:41.981" idx="2">
    <p:pos x="3862" y="1765"/>
    <p:text>Процессор тротлит и производительность снижается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0C1AB-DB6C-480B-A833-576B0FAC5D3D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86B4D-371E-4A7B-BF1F-E6FA15205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79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Одними из наиболее перспективных направлений в биомедицине являются методы оптической диагностики. Они основаны на распространении света в видимом и инфракрасном спектре для изучения тканей биологических объектов, с помощью анализа рассеянного излучения. Такой способ имеет ряд преимуществ по сравнению с классическими методами такими как рентген, КТ и МРТ.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88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Проведем краткий анализ достигнутых результатов на данном этапе. Как можно заметить, время моделирования сильно зависит от количества фотонов. Последовательный алгоритм справляется примерно за 4 часа для моделирования ста миллионов фотонов, и такой результат нас, конечно же, не устраивает.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398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Следующим этапом стала разработка более производительной реализации. Обратите внимание на жизненный цикл фотона, который отмечен зеленым прямоугольником. Одно из свойств выбранного метода моделирования заключается в том, что траектория каждого фотона моделируется независимо друг от друга.</a:t>
            </a:r>
            <a:r>
              <a:rPr lang="en-US" dirty="0"/>
              <a:t> </a:t>
            </a:r>
            <a:r>
              <a:rPr lang="ru-RU" dirty="0"/>
              <a:t>Следовательно, моделирование может выполняться параллельно и это может дать значительный прирост производительности.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141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ее разработки выбран стандарт </a:t>
            </a:r>
            <a:r>
              <a:rPr lang="en-US" dirty="0"/>
              <a:t>Data Parallel C+</a:t>
            </a:r>
            <a:r>
              <a:rPr lang="ru-RU" dirty="0"/>
              <a:t>+. Главным его преимуществом является возможность компиляции параллельно исполняемого кода под разных архитектуры: </a:t>
            </a:r>
            <a:r>
              <a:rPr lang="en-US" dirty="0"/>
              <a:t>CPU, GPU, FPGA</a:t>
            </a:r>
            <a:r>
              <a:rPr lang="ru-RU" dirty="0"/>
              <a:t> и т.д.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146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Стоит отметить существенные изменения в подсистеме памяти, которая использует модель </a:t>
            </a:r>
            <a:r>
              <a:rPr lang="en-US" dirty="0"/>
              <a:t>Map Reduce</a:t>
            </a:r>
            <a:r>
              <a:rPr lang="ru-RU" dirty="0"/>
              <a:t>. В данной работе вычислительные ресурсы разбиваются на группы и работают со своей отдельной копией трехмерной матрицы, которая потом объединяется. К каждой ячейке этой матрицы параллельные вычислительные единицы имеют атомарный доступ к ячейкам, таким образом устраняется возможная гонка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286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 же в параллельной реализации используется мультипликативный конгруэнтный генератор псевдослучайных чисел, т.к. обычный линейный конгруэнтный генератор не удовлетворяет требованиям.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103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процессе адаптации кода под архитектуру </a:t>
            </a:r>
            <a:r>
              <a:rPr lang="en-US" dirty="0"/>
              <a:t>GPU</a:t>
            </a:r>
            <a:r>
              <a:rPr lang="ru-RU" dirty="0"/>
              <a:t> были выполнены некоторые оптимизации, наибольшие влияние из которых произвели «явное управление памятью» и «применение типов пониженной точности».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726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Перейдем к анализу достигнутых результатов. Напомню, что время выполнения наивной последовательной реализации занимало около 4 часов для 100 миллионов фотонов. Параллельная реализация справляется намного быстрее. Так, например, на центральном процессоре время выполнения сокращается в среднем в 13,5 раз. Однако, наилучших результатов удается достичь при использовании графического ускорителя </a:t>
            </a:r>
            <a:r>
              <a:rPr lang="en-US" dirty="0"/>
              <a:t>NVIDIA RTX 3060</a:t>
            </a:r>
            <a:r>
              <a:rPr lang="ru-RU" dirty="0"/>
              <a:t>. В таком случае время моделирования сокращается всего до 1 минуты! Это более чем в 250 раз быстрее</a:t>
            </a:r>
            <a:r>
              <a:rPr lang="en-US" dirty="0"/>
              <a:t> </a:t>
            </a:r>
            <a:r>
              <a:rPr lang="ru-RU" dirty="0"/>
              <a:t>относительно наивной последовательной реализации!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793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Немаловажную роль в разработке параллельной реализации играет архитектура ПО. В качестве основы в данной работе использована концепция </a:t>
            </a:r>
            <a:r>
              <a:rPr lang="en-US" dirty="0"/>
              <a:t>MapReduce</a:t>
            </a:r>
            <a:r>
              <a:rPr lang="ru-RU" dirty="0"/>
              <a:t>.  Эта модель разделяется на два этапа.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753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049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Метод решения рассматривает биологическую ткань как многослойную структуру с разными характеристиками каждого слоя, внутри которого распространяется свет.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44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последние годы бурное развитие искусственного интеллекта сильно влияет на способы анализа данных, полученных методом оптической диагностики. Это требует соответствующего программного обеспечения, способного удовлетворить потребности в скорости и объемах подготавливаемых данных для глубокого 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249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Время работы неоптимизированного алгоритма соответствует сплошным линиям графика, а время оптимизированного алгоритма - пунктирным линиям.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600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Перейдем к анализу достигнутых результатов. Напомню, что время выполнения наивной последовательной реализации занимало около 4 часов для 100 миллионов фотонов. Параллельная реализация справляется намного быстрее. Так, например, на центральном процессоре время выполнения сокращается в среднем в 13,5 раз. Однако, наилучших результатов удается достичь при использовании графического ускорителя </a:t>
            </a:r>
            <a:r>
              <a:rPr lang="en-US" dirty="0"/>
              <a:t>NVIDIA RTX 3060</a:t>
            </a:r>
            <a:r>
              <a:rPr lang="ru-RU" dirty="0"/>
              <a:t>. В таком случае время моделирования сокращается всего до 1 минуты! Это более чем в 250 раз быстрее</a:t>
            </a:r>
            <a:r>
              <a:rPr lang="en-US" dirty="0"/>
              <a:t> </a:t>
            </a:r>
            <a:r>
              <a:rPr lang="ru-RU" dirty="0"/>
              <a:t>относительно наивной последовательной реализации!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612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графике можно увидеть существенный отрыв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775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графике можно увидеть существенный отрыв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910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Основная сложность решения этой задачи заключается в невозможности применения аналитических методов исследования, так как для сложных граничных условия уравнение переноса излучения не имеет аналитических решений в общем виде.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Наиболее широко применяемым методом для решения задачи физического моделирования распространения света внутри биологических тканей является метод Монте-Карло. Данная реализация часто применяется для решения задач многослойной плоскопараллельной геометрии при моделировании работы приборов оптической биомедицинской диагностики. Основная идея этого метода заключается в многократном повторении случайных независимых испытаний.</a:t>
            </a:r>
          </a:p>
          <a:p>
            <a:endParaRPr lang="ru-RU" dirty="0"/>
          </a:p>
          <a:p>
            <a:r>
              <a:rPr lang="ru-RU" dirty="0"/>
              <a:t>Алгоритм знает характеристики каждого слоя, поэтому он их учитывает на каждом шаге моделирования. Алгоритм выполняет следующие расчеты:</a:t>
            </a:r>
          </a:p>
          <a:p>
            <a:r>
              <a:rPr lang="ru-RU" dirty="0"/>
              <a:t>Каждый шаг алгоритм моделирования вычисляет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640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давайте поговорим о конкретных числах, сразу перейдем к наилучшим достигнутым результатам. Моделирование распространения света для 100 миллионов фотонов выполняется с помощью графического ускорителя всего за 60 секунд, что более чем в 250 раз быстрее, в сравнении с последовательной реализацией.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826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Следующим этапом стала разработка параллельной реализации. Существуют стандарты и технологии параллельного программирования, которые позволяют использовать разные ускорители вычислений. Одним из таких стандартов является </a:t>
            </a:r>
            <a:r>
              <a:rPr lang="en-US" dirty="0"/>
              <a:t>Data Parallel C+</a:t>
            </a:r>
            <a:r>
              <a:rPr lang="ru-RU" dirty="0"/>
              <a:t>+, разработанный компанией Интел. Главным его преимуществом является возможность компиляции написанного кода под разных архитектуры: </a:t>
            </a:r>
            <a:r>
              <a:rPr lang="en-US" dirty="0"/>
              <a:t>CPU, GPU, FPGA.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39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Надо рассказать о тех задачах, которые были решены на этом этапе:</a:t>
            </a:r>
          </a:p>
          <a:p>
            <a:pPr marL="228600" indent="-228600">
              <a:buAutoNum type="arabicParenR"/>
            </a:pPr>
            <a:r>
              <a:rPr lang="ru-RU" dirty="0"/>
              <a:t>Алгоритм</a:t>
            </a:r>
          </a:p>
          <a:p>
            <a:pPr marL="228600" indent="-228600">
              <a:buAutoNum type="arabicParenR"/>
            </a:pPr>
            <a:r>
              <a:rPr lang="ru-RU" dirty="0"/>
              <a:t>Генерация случайных чисел</a:t>
            </a:r>
          </a:p>
          <a:p>
            <a:pPr marL="228600" indent="-228600">
              <a:buAutoNum type="arabicParenR"/>
            </a:pPr>
            <a:r>
              <a:rPr lang="ru-RU" dirty="0"/>
              <a:t>Формат сохранения данных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001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Рассказать про методы оптической диагностики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Просветить руку фонариком?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889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Просветить руку фонариком?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Одним из наиболее перспективных направлений в биомедицине являются методы оптической диагностики. Они основаны на распространении света в видимом и инфракрасном спектре для анализа тканей биологических объектов, с помощью анализа рассеянного излучения. Такой способ имеет ряд преимуществ по сравнению с классическими методами такими как рентген, КТ и МРТ.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последние годы бурное развитие искусственного интеллекта сильно влияет на способы анализа данных, полученных методом оптической диагностики. Это требует соответствующего программного обеспечения, способного удовлетворить потребности в скорости и объемах подготавливаемых данных для машинного обучения.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оптической диагностики могут быть получены двумя способами: непосредственно путем облучения действительных объектов и программным моделированием распространения лучей света внутри тканей биологических объектов. Последним способ имеет значительное преимущество в скорости и объеме, но имеет и ряд сложностей.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64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оптической диагностики могут быть получены двумя способами: непосредственно путем облучения действительных объектов и программным моделированием. Последним способ имеет свои сложности в реализации, но при этом значительно превосходит в скорости, объеме и повторяемости экспериментов. Таких результатов можно достичь с применением лучших практик и современных технологии.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19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 моей работы заключается в разработке соответствующего программного обеспечения, которое эффективно моделирует распространения фотонов для биологических тканей на гетерогенных архитектурах.</a:t>
            </a:r>
            <a:endParaRPr lang="ru-RU" dirty="0"/>
          </a:p>
          <a:p>
            <a:endParaRPr lang="ru-RU" dirty="0"/>
          </a:p>
          <a:p>
            <a:r>
              <a:rPr lang="ru-RU" dirty="0"/>
              <a:t>Таким образом, в рамках настоящей диссертации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поставлены задачи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744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Перейдем к практической части. Метод решения рассматривает биологическую ткань как многослойную структуру с разными характеристиками каждого слоя, внутри которого распространяется свет. Каждый слой обладает своими характеристиками, которые влияют на распространение фотона.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27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Основная сложность решения этой задачи заключается в невозможности применения аналитических методов исследования, так как для сложных граничных условия уравнение переноса излучения не имеет аналитических решений в общем виде.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Наиболее широко применяемым методом для решения задачи физического моделирования распространения света внутри биологических тканей является метод Монте-Карло. Основная идея этого метода заключается в многократном повторении случайных независимых испытаний. Накопленные статистические данные используются, чтобы сделать вывод о вероятностных характеристиках исследуемого объекта.</a:t>
            </a:r>
          </a:p>
          <a:p>
            <a:endParaRPr lang="ru-RU" dirty="0"/>
          </a:p>
          <a:p>
            <a:r>
              <a:rPr lang="ru-RU" dirty="0"/>
              <a:t>Алгоритм знает характеристики каждого слоя, поэтому он их учитывает при каждом акте рассеяния.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последовательно вычисляет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013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Первым этапом стала разработка последовательной реализации на языке С++. Она использует линейный конгруэнтный генератор псевдослучайных чисел. В ней реализована загрузка характеристик слоя из файла конфигурации, а так же экспорт накопленных данных о потерянном весе фотона на каждом слое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56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 на этап записи данных, т.к. он выполняется при каждом акте рассеяния. Данные сохраняются в трехмерную матрицу интенсивности фотонов. Справа представлено сечение этой матрицы, где каждый участок соответствует слою биологической структуры.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044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целях повышения качества разработки дополнительно был создан инструмент визуализации результатов моделирования. Так, например, на картинка слева видно как фотоны распространяются в однородной среде, а справа в многослойной с разными характеристиками.</a:t>
            </a:r>
          </a:p>
          <a:p>
            <a:endParaRPr lang="ru-RU" dirty="0"/>
          </a:p>
          <a:p>
            <a:r>
              <a:rPr lang="ru-RU" dirty="0"/>
              <a:t>С его помощью можно не только увидеть, что мы смоделировали, но и </a:t>
            </a:r>
            <a:r>
              <a:rPr lang="ru-RU" dirty="0" err="1"/>
              <a:t>проконтроллировать</a:t>
            </a:r>
            <a:r>
              <a:rPr lang="ru-RU" dirty="0"/>
              <a:t>, что во время оптимизации ничего не испортили.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6B4D-371E-4A7B-BF1F-E6FA152056D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6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A6B1A-F847-439F-8915-6B1A4BEC3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8305CF-FE6F-414F-853B-DCC534170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2BA5A-753F-47DF-8FD4-C6395C43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B5E722-DD61-4564-A2A0-1C01C443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592861-4BA3-4621-A128-CEE8CA1F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17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97CD5-4C26-4605-B34B-50337DD2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09B4B6-F4B2-4019-9A07-21625FC30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A3C2D1-4E9A-4416-BE6E-CD7E4CD5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0C63C8-96A2-458B-BA8E-C8AF580A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537537-EDC5-4AC4-8AFD-388C0946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52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0F0BFF-3E06-4E02-AA08-5B448F7A9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2E486B-3CBA-4385-B60E-DCC669092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0F04B7-BBDB-4185-BE77-C1B274A5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CC17C4-5388-4686-A0A0-509DAFEE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0B2929-7576-4360-94FE-149BA2BD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5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9EF74-DB06-4959-9496-387D602A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F7C87C-3E02-4A91-A0B2-4E3D1B7F2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C6CF9B-6F4B-4394-A622-9D31E89AF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456ED3-147F-467E-9AD4-68B6851B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754782-AF61-4F47-BCD9-CD96B0D5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446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4035-9835-41E7-A7D9-749274FA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4C17DB-0DA2-474A-824E-F9DD4B1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F858ED-46C3-47BD-BFB7-CB1B9797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1FA4F6-7D2D-447C-A354-6189ACFE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2A982-09E1-4018-A4F2-57725DFE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74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D06FF-FEBE-428B-BDFA-14A7E4E8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E06D5A-4169-4BB8-A34E-216D9DCF2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F648FE-167F-4A6E-8E93-D6A8CC0E4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676F07-525B-47F0-83D0-7FD3D9B8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0554D2-8B68-44A6-B043-489F34D3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906B83-8E1B-4887-AE8B-6B155FE6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4476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4BE6B-33A9-4AB9-B818-3DB839CC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D0E994-449C-4A00-90CB-2F47A9A06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38B773-8527-46AC-9680-FA2934664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676FF9C-69E3-4C60-A770-21093C5A7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88629E8-14C4-4609-82F7-4BE5B9C19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86B597E-7BB8-4901-8356-AF1C8D4C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ED4433F-0BA9-4146-8E28-6BBA2D4F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B8F681A-D7AC-44EE-9E15-CCD1F733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450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6245E-8D2E-43C8-A586-DE57C1EB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3BE71EE-70D1-4364-8925-83A03D8C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E34D22-3DE0-4488-A836-DE5B6EFA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232152-E045-409E-B87A-22D1539A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94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6F2434-5957-41D2-8659-0A41FEFE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ECB560-62E7-44D0-8360-4FB90B5D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2868D4-24BC-4EAF-8E5A-05B5E4F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58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2DCE8-1DF2-4F72-8383-3BCC7749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620EE8-6265-485E-AC02-CF899500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096A109-BD57-42AF-9217-DEB8A0918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BEE825-6025-41E1-9519-F4AB26072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DDF0B1-292F-4B26-AB9A-7216B1D2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AC9633-4AAC-40F1-A848-627D4907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078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19D04-98FD-4B0B-A7A0-D1FB5D1B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77330FE-EE4D-4D3C-A3AC-F95F308D2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50CBEA-6DCD-41E1-A1D4-F44DD577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D2918A-EB62-4FC3-B863-2481083C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59032B-95A2-4556-AE89-70C6032F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D2A447-DE97-4825-874B-A213767A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386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2A2320-91A8-413D-8D55-7885752BE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DD0522-78B0-4E21-92DC-6858A851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C78C3-2BDE-45FC-87B0-33F22BE9B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DF3D2-377D-4A17-A5AF-A957D3968F7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681C40-3D38-4184-8FDB-C02CDF3E3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6C83C-BB2C-403B-B4C6-7403EB7E7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7DBFC-2AE3-41FB-8905-EE7E102BF0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0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2C3CD-D0AD-4C7B-9172-B736B9E12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624A0A-93D3-46B5-83C5-9086DCFC9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228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3775"/>
            <a:ext cx="11378881" cy="6692676"/>
            <a:chOff x="333694" y="53775"/>
            <a:chExt cx="11378881" cy="6692676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3775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Визуализация результатов моделирования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0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2C484A-409C-4039-BCAB-8D1294C10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1116552"/>
            <a:ext cx="5484844" cy="29919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CBB59C-EE00-4390-943D-3DA1B160F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231" y="1134763"/>
            <a:ext cx="5649238" cy="2989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06619D-4E12-42D8-995A-5CC001457C03}"/>
              </a:ext>
            </a:extLst>
          </p:cNvPr>
          <p:cNvSpPr txBox="1"/>
          <p:nvPr/>
        </p:nvSpPr>
        <p:spPr>
          <a:xfrm>
            <a:off x="1782716" y="4134706"/>
            <a:ext cx="298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Одинаковые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характеристики слоёв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F4FAC-59CC-4BAE-8832-92805064DF89}"/>
              </a:ext>
            </a:extLst>
          </p:cNvPr>
          <p:cNvSpPr txBox="1"/>
          <p:nvPr/>
        </p:nvSpPr>
        <p:spPr>
          <a:xfrm>
            <a:off x="7428232" y="4134706"/>
            <a:ext cx="280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слоёв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5DB0A4-8B84-471A-9023-C1A0A3AC7B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45" t="5868" r="50171" b="9230"/>
          <a:stretch/>
        </p:blipFill>
        <p:spPr>
          <a:xfrm>
            <a:off x="2547160" y="4834146"/>
            <a:ext cx="1276350" cy="11991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2E65E1-93D6-4895-A27E-1B3079932D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60" t="2602" b="8171"/>
          <a:stretch/>
        </p:blipFill>
        <p:spPr>
          <a:xfrm>
            <a:off x="8158582" y="4690151"/>
            <a:ext cx="1486258" cy="14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8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68953"/>
            <a:ext cx="11378881" cy="6677498"/>
            <a:chOff x="333694" y="68953"/>
            <a:chExt cx="11378881" cy="6677498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68953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 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8316D48-BBFA-4B8C-AF8D-FF9E6A7B67D5}"/>
              </a:ext>
            </a:extLst>
          </p:cNvPr>
          <p:cNvSpPr/>
          <p:nvPr/>
        </p:nvSpPr>
        <p:spPr>
          <a:xfrm>
            <a:off x="6688073" y="3235622"/>
            <a:ext cx="440094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07000"/>
              </a:lnSpc>
              <a:spcAft>
                <a:spcPts val="0"/>
              </a:spcAft>
            </a:pPr>
            <a:b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Операционная система: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Windows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11, 64-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bit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b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Процессор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: Intel Core i9 9900K 4.48 GHz.</a:t>
            </a:r>
            <a:b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Объем оперативной памяти: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24GB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4DAB3C-B40D-4742-AE2A-E1F535DA2E66}"/>
                  </a:ext>
                </a:extLst>
              </p:cNvPr>
              <p:cNvSpPr txBox="1"/>
              <p:nvPr/>
            </p:nvSpPr>
            <p:spPr>
              <a:xfrm>
                <a:off x="6489568" y="924502"/>
                <a:ext cx="429672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Время моделирования напрямую зависит от количества фотонов</a:t>
                </a:r>
                <a:b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Время выполнения последовательного алгоритм слишком велико для большого количества фотонов</a:t>
                </a:r>
                <a:b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часа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фотонов)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Характеристики испытательного стенда: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4DAB3C-B40D-4742-AE2A-E1F535DA2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68" y="924502"/>
                <a:ext cx="4296727" cy="2585323"/>
              </a:xfrm>
              <a:prstGeom prst="rect">
                <a:avLst/>
              </a:prstGeom>
              <a:blipFill>
                <a:blip r:embed="rId4"/>
                <a:stretch>
                  <a:fillRect l="-1278" t="-1415" r="-994"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4E9B5516-66C6-4206-B33E-C62EDDF41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0382813"/>
              </p:ext>
            </p:extLst>
          </p:nvPr>
        </p:nvGraphicFramePr>
        <p:xfrm>
          <a:off x="442913" y="885729"/>
          <a:ext cx="5653087" cy="515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80180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74627DA-4C4C-4523-A11B-D749696E7448}"/>
              </a:ext>
            </a:extLst>
          </p:cNvPr>
          <p:cNvCxnSpPr>
            <a:cxnSpLocks/>
          </p:cNvCxnSpPr>
          <p:nvPr/>
        </p:nvCxnSpPr>
        <p:spPr>
          <a:xfrm>
            <a:off x="442913" y="715968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7CC4C55-9DEB-448A-82D1-DEFE89FE4CF0}"/>
              </a:ext>
            </a:extLst>
          </p:cNvPr>
          <p:cNvCxnSpPr>
            <a:cxnSpLocks/>
          </p:cNvCxnSpPr>
          <p:nvPr/>
        </p:nvCxnSpPr>
        <p:spPr>
          <a:xfrm>
            <a:off x="442913" y="6206440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9B2D664-C256-4B5F-B264-9B980B3D3BAF}"/>
              </a:ext>
            </a:extLst>
          </p:cNvPr>
          <p:cNvGrpSpPr/>
          <p:nvPr/>
        </p:nvGrpSpPr>
        <p:grpSpPr>
          <a:xfrm>
            <a:off x="445932" y="6284786"/>
            <a:ext cx="2360661" cy="461665"/>
            <a:chOff x="460218" y="6284786"/>
            <a:chExt cx="2360661" cy="461665"/>
          </a:xfrm>
        </p:grpSpPr>
        <p:pic>
          <p:nvPicPr>
            <p:cNvPr id="6" name="Picture 2" descr="Логотип университета - Университет Лобачевского">
              <a:extLst>
                <a:ext uri="{FF2B5EF4-FFF2-40B4-BE49-F238E27FC236}">
                  <a16:creationId xmlns:a16="http://schemas.microsoft.com/office/drawing/2014/main" id="{2567C815-69A9-4827-8EB8-DDF15E0F6C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083" r="70112"/>
            <a:stretch/>
          </p:blipFill>
          <p:spPr bwMode="auto">
            <a:xfrm>
              <a:off x="460218" y="6292177"/>
              <a:ext cx="436358" cy="44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82FF-EAC9-4F28-AD62-AE1DF7DD5FCD}"/>
                </a:ext>
              </a:extLst>
            </p:cNvPr>
            <p:cNvSpPr txBox="1"/>
            <p:nvPr/>
          </p:nvSpPr>
          <p:spPr>
            <a:xfrm>
              <a:off x="840209" y="6284786"/>
              <a:ext cx="198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Нижний Новгород, </a:t>
              </a:r>
              <a:b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</a:b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2023 г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80452-3668-4853-995B-30AB188C6FEC}"/>
              </a:ext>
            </a:extLst>
          </p:cNvPr>
          <p:cNvSpPr txBox="1"/>
          <p:nvPr/>
        </p:nvSpPr>
        <p:spPr>
          <a:xfrm>
            <a:off x="340272" y="76542"/>
            <a:ext cx="105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Особенности реализации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CPU </a:t>
            </a:r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GPU</a:t>
            </a:r>
            <a:endParaRPr lang="ru-RU" sz="2800" b="1" dirty="0">
              <a:solidFill>
                <a:srgbClr val="1465AA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CBEF6-A337-4104-9719-DBDC5023C007}"/>
              </a:ext>
            </a:extLst>
          </p:cNvPr>
          <p:cNvSpPr txBox="1"/>
          <p:nvPr/>
        </p:nvSpPr>
        <p:spPr>
          <a:xfrm>
            <a:off x="348091" y="1162330"/>
            <a:ext cx="5761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Параллелизация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вычисления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написана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Подсистема памяти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Мультипликативный конгруэнтный генератор псевдослучайных чисел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DE524B3-535E-44F4-8A68-1481ED54941B}"/>
              </a:ext>
            </a:extLst>
          </p:cNvPr>
          <p:cNvSpPr/>
          <p:nvPr/>
        </p:nvSpPr>
        <p:spPr>
          <a:xfrm>
            <a:off x="348091" y="817917"/>
            <a:ext cx="4772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реализации: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23589EB-ACE0-432F-BB27-02331526E5DC}"/>
              </a:ext>
            </a:extLst>
          </p:cNvPr>
          <p:cNvSpPr/>
          <p:nvPr/>
        </p:nvSpPr>
        <p:spPr>
          <a:xfrm>
            <a:off x="348091" y="54516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разделяемой памяти для хранения информации о характеристиках слоя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67A704A-3259-49A5-B5D4-1870DF9E99C8}"/>
              </a:ext>
            </a:extLst>
          </p:cNvPr>
          <p:cNvSpPr/>
          <p:nvPr/>
        </p:nvSpPr>
        <p:spPr>
          <a:xfrm>
            <a:off x="348091" y="2690917"/>
            <a:ext cx="6096000" cy="2812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Оптимизации: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Явное управление ресурсами памяти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типов пониженной точности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адресов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взаимных блокировок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дивергенции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операций пониженной точности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1EA9122C-DD28-43EE-809A-BFD8BD42B151}"/>
              </a:ext>
            </a:extLst>
          </p:cNvPr>
          <p:cNvGrpSpPr/>
          <p:nvPr/>
        </p:nvGrpSpPr>
        <p:grpSpPr>
          <a:xfrm>
            <a:off x="6444091" y="915490"/>
            <a:ext cx="4630029" cy="5120274"/>
            <a:chOff x="404168" y="915490"/>
            <a:chExt cx="4630029" cy="5120274"/>
          </a:xfrm>
        </p:grpSpPr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10CF6467-A243-4CBE-B0C6-726E7034C8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8" t="1124" r="4905" b="3224"/>
            <a:stretch/>
          </p:blipFill>
          <p:spPr>
            <a:xfrm>
              <a:off x="404168" y="915490"/>
              <a:ext cx="4446802" cy="5120274"/>
            </a:xfrm>
            <a:prstGeom prst="rect">
              <a:avLst/>
            </a:prstGeom>
          </p:spPr>
        </p:pic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B08167AA-0A7E-446C-B1D1-0379D6F3DE07}"/>
                </a:ext>
              </a:extLst>
            </p:cNvPr>
            <p:cNvSpPr/>
            <p:nvPr/>
          </p:nvSpPr>
          <p:spPr>
            <a:xfrm>
              <a:off x="526942" y="1723403"/>
              <a:ext cx="4423097" cy="271683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9FF4F5-8040-49F7-972D-010E372E4E37}"/>
                </a:ext>
              </a:extLst>
            </p:cNvPr>
            <p:cNvSpPr txBox="1"/>
            <p:nvPr/>
          </p:nvSpPr>
          <p:spPr>
            <a:xfrm>
              <a:off x="2994856" y="4450631"/>
              <a:ext cx="20393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Жизненный цикл</a:t>
              </a:r>
              <a:br>
                <a:rPr lang="ru-RU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ru-RU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фотона</a:t>
              </a:r>
            </a:p>
          </p:txBody>
        </p:sp>
      </p:grpSp>
      <p:sp>
        <p:nvSpPr>
          <p:cNvPr id="36" name="Стрелка: вправо 35">
            <a:extLst>
              <a:ext uri="{FF2B5EF4-FFF2-40B4-BE49-F238E27FC236}">
                <a16:creationId xmlns:a16="http://schemas.microsoft.com/office/drawing/2014/main" id="{6B1A8394-14D1-4791-9216-0C92F3A42831}"/>
              </a:ext>
            </a:extLst>
          </p:cNvPr>
          <p:cNvSpPr/>
          <p:nvPr/>
        </p:nvSpPr>
        <p:spPr>
          <a:xfrm>
            <a:off x="11478489" y="336499"/>
            <a:ext cx="234086" cy="179948"/>
          </a:xfrm>
          <a:prstGeom prst="rightArrow">
            <a:avLst/>
          </a:prstGeom>
          <a:solidFill>
            <a:srgbClr val="146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53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74627DA-4C4C-4523-A11B-D749696E7448}"/>
              </a:ext>
            </a:extLst>
          </p:cNvPr>
          <p:cNvCxnSpPr>
            <a:cxnSpLocks/>
          </p:cNvCxnSpPr>
          <p:nvPr/>
        </p:nvCxnSpPr>
        <p:spPr>
          <a:xfrm>
            <a:off x="442913" y="715968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7CC4C55-9DEB-448A-82D1-DEFE89FE4CF0}"/>
              </a:ext>
            </a:extLst>
          </p:cNvPr>
          <p:cNvCxnSpPr>
            <a:cxnSpLocks/>
          </p:cNvCxnSpPr>
          <p:nvPr/>
        </p:nvCxnSpPr>
        <p:spPr>
          <a:xfrm>
            <a:off x="442913" y="6206440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9B2D664-C256-4B5F-B264-9B980B3D3BAF}"/>
              </a:ext>
            </a:extLst>
          </p:cNvPr>
          <p:cNvGrpSpPr/>
          <p:nvPr/>
        </p:nvGrpSpPr>
        <p:grpSpPr>
          <a:xfrm>
            <a:off x="445932" y="6284786"/>
            <a:ext cx="2360661" cy="461665"/>
            <a:chOff x="460218" y="6284786"/>
            <a:chExt cx="2360661" cy="461665"/>
          </a:xfrm>
        </p:grpSpPr>
        <p:pic>
          <p:nvPicPr>
            <p:cNvPr id="6" name="Picture 2" descr="Логотип университета - Университет Лобачевского">
              <a:extLst>
                <a:ext uri="{FF2B5EF4-FFF2-40B4-BE49-F238E27FC236}">
                  <a16:creationId xmlns:a16="http://schemas.microsoft.com/office/drawing/2014/main" id="{2567C815-69A9-4827-8EB8-DDF15E0F6C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083" r="70112"/>
            <a:stretch/>
          </p:blipFill>
          <p:spPr bwMode="auto">
            <a:xfrm>
              <a:off x="460218" y="6292177"/>
              <a:ext cx="436358" cy="44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82FF-EAC9-4F28-AD62-AE1DF7DD5FCD}"/>
                </a:ext>
              </a:extLst>
            </p:cNvPr>
            <p:cNvSpPr txBox="1"/>
            <p:nvPr/>
          </p:nvSpPr>
          <p:spPr>
            <a:xfrm>
              <a:off x="840209" y="6284786"/>
              <a:ext cx="198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Нижний Новгород, </a:t>
              </a:r>
              <a:b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</a:b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2023 г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80452-3668-4853-995B-30AB188C6FEC}"/>
              </a:ext>
            </a:extLst>
          </p:cNvPr>
          <p:cNvSpPr txBox="1"/>
          <p:nvPr/>
        </p:nvSpPr>
        <p:spPr>
          <a:xfrm>
            <a:off x="340272" y="76542"/>
            <a:ext cx="105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Особенности реализации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CPU </a:t>
            </a:r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GPU</a:t>
            </a:r>
            <a:endParaRPr lang="ru-RU" sz="2800" b="1" dirty="0">
              <a:solidFill>
                <a:srgbClr val="1465AA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6C1F0C4-EB7C-4274-9866-3D541EACEC6F}"/>
              </a:ext>
            </a:extLst>
          </p:cNvPr>
          <p:cNvGrpSpPr/>
          <p:nvPr/>
        </p:nvGrpSpPr>
        <p:grpSpPr>
          <a:xfrm>
            <a:off x="6662963" y="886646"/>
            <a:ext cx="4662262" cy="646331"/>
            <a:chOff x="6510563" y="948459"/>
            <a:chExt cx="4662262" cy="64633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B90E18B-B881-4584-B54E-966DC0D20C27}"/>
                </a:ext>
              </a:extLst>
            </p:cNvPr>
            <p:cNvSpPr/>
            <p:nvPr/>
          </p:nvSpPr>
          <p:spPr>
            <a:xfrm>
              <a:off x="7068187" y="948459"/>
              <a:ext cx="407194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Data Parallel C++</a:t>
              </a:r>
              <a:endParaRPr lang="ru-RU" sz="36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  <p:graphicFrame>
          <p:nvGraphicFramePr>
            <p:cNvPr id="9" name="Объект 8">
              <a:extLst>
                <a:ext uri="{FF2B5EF4-FFF2-40B4-BE49-F238E27FC236}">
                  <a16:creationId xmlns:a16="http://schemas.microsoft.com/office/drawing/2014/main" id="{C40B1C84-50C8-4E24-A899-31635C86908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8105129"/>
                </p:ext>
              </p:extLst>
            </p:nvPr>
          </p:nvGraphicFramePr>
          <p:xfrm>
            <a:off x="6512562" y="961160"/>
            <a:ext cx="507368" cy="621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" name="Image" r:id="rId5" imgW="1472760" imgH="1802880" progId="Photoshop.Image.13">
                    <p:embed/>
                  </p:oleObj>
                </mc:Choice>
                <mc:Fallback>
                  <p:oleObj name="Image" r:id="rId5" imgW="1472760" imgH="180288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12562" y="961160"/>
                          <a:ext cx="507368" cy="6210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ED0233E-DAAF-4140-9E63-D590BA58218B}"/>
                </a:ext>
              </a:extLst>
            </p:cNvPr>
            <p:cNvSpPr/>
            <p:nvPr/>
          </p:nvSpPr>
          <p:spPr>
            <a:xfrm>
              <a:off x="7043424" y="973213"/>
              <a:ext cx="4129401" cy="600783"/>
            </a:xfrm>
            <a:prstGeom prst="rect">
              <a:avLst/>
            </a:prstGeom>
            <a:noFill/>
            <a:ln w="57150">
              <a:solidFill>
                <a:srgbClr val="005E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F532D45F-509B-469E-A071-B74978C12A00}"/>
                </a:ext>
              </a:extLst>
            </p:cNvPr>
            <p:cNvSpPr/>
            <p:nvPr/>
          </p:nvSpPr>
          <p:spPr>
            <a:xfrm>
              <a:off x="6510563" y="973213"/>
              <a:ext cx="503017" cy="600783"/>
            </a:xfrm>
            <a:prstGeom prst="rect">
              <a:avLst/>
            </a:prstGeom>
            <a:noFill/>
            <a:ln w="57150">
              <a:solidFill>
                <a:srgbClr val="005E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BAD9515-B473-4B42-8CDB-9E25A4D4E494}"/>
              </a:ext>
            </a:extLst>
          </p:cNvPr>
          <p:cNvGrpSpPr/>
          <p:nvPr/>
        </p:nvGrpSpPr>
        <p:grpSpPr>
          <a:xfrm>
            <a:off x="6662963" y="3790383"/>
            <a:ext cx="4669035" cy="2213290"/>
            <a:chOff x="6533146" y="1043972"/>
            <a:chExt cx="4981075" cy="4954050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84AD0FF5-FE20-43C5-BC1D-55DDF34EA84B}"/>
                </a:ext>
              </a:extLst>
            </p:cNvPr>
            <p:cNvSpPr/>
            <p:nvPr/>
          </p:nvSpPr>
          <p:spPr>
            <a:xfrm>
              <a:off x="6533146" y="1043972"/>
              <a:ext cx="4981074" cy="10770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Программы и приложения</a:t>
              </a: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0E921B34-A50F-4E4D-89ED-CA9D1AF11541}"/>
                </a:ext>
              </a:extLst>
            </p:cNvPr>
            <p:cNvSpPr/>
            <p:nvPr/>
          </p:nvSpPr>
          <p:spPr>
            <a:xfrm>
              <a:off x="6533147" y="2941856"/>
              <a:ext cx="4981074" cy="970495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oneAPI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093534CF-113A-482F-99D0-0E7AC62A94C7}"/>
                </a:ext>
              </a:extLst>
            </p:cNvPr>
            <p:cNvSpPr/>
            <p:nvPr/>
          </p:nvSpPr>
          <p:spPr>
            <a:xfrm>
              <a:off x="6533147" y="4920916"/>
              <a:ext cx="1189256" cy="10771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GPU</a:t>
              </a:r>
              <a:endParaRPr lang="ru-RU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5FC40EC-184C-4E4C-BB48-5E78FD4D59FA}"/>
                </a:ext>
              </a:extLst>
            </p:cNvPr>
            <p:cNvSpPr/>
            <p:nvPr/>
          </p:nvSpPr>
          <p:spPr>
            <a:xfrm>
              <a:off x="8429056" y="4920916"/>
              <a:ext cx="1189256" cy="10771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CPU</a:t>
              </a:r>
              <a:endParaRPr lang="ru-RU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BB47C7C5-A6C0-443A-9372-10D8B7A3F4EA}"/>
                </a:ext>
              </a:extLst>
            </p:cNvPr>
            <p:cNvSpPr/>
            <p:nvPr/>
          </p:nvSpPr>
          <p:spPr>
            <a:xfrm>
              <a:off x="10324965" y="4920916"/>
              <a:ext cx="1189256" cy="10771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14C3850E-F362-4B90-B503-725F5F4A4C8F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>
              <a:off x="9023683" y="2121071"/>
              <a:ext cx="1" cy="82078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DCA209EB-036A-482E-BE64-7A73C454C2EE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7127775" y="3695085"/>
              <a:ext cx="1" cy="122583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8B6178FA-0763-415C-8E3F-A81C32B3E02D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9023685" y="3912351"/>
              <a:ext cx="0" cy="1008564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8D67AB8B-E93A-480D-92D1-5045DF8BC7EA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10919593" y="3695085"/>
              <a:ext cx="0" cy="122583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B9D9A7B-60C8-460E-8F78-5BE94AF862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518264"/>
              </p:ext>
            </p:extLst>
          </p:nvPr>
        </p:nvGraphicFramePr>
        <p:xfrm>
          <a:off x="7468763" y="1713230"/>
          <a:ext cx="3258816" cy="1904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" name="Image" r:id="rId7" imgW="4431600" imgH="2590200" progId="Photoshop.Image.13">
                  <p:embed/>
                </p:oleObj>
              </mc:Choice>
              <mc:Fallback>
                <p:oleObj name="Image" r:id="rId7" imgW="4431600" imgH="2590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68763" y="1713230"/>
                        <a:ext cx="3258816" cy="1904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01A42BBC-0C7E-4FAB-9F6E-6A5BF1119743}"/>
              </a:ext>
            </a:extLst>
          </p:cNvPr>
          <p:cNvSpPr txBox="1"/>
          <p:nvPr/>
        </p:nvSpPr>
        <p:spPr>
          <a:xfrm>
            <a:off x="348091" y="1162330"/>
            <a:ext cx="5761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Параллелизация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вычисления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написана на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Подсистема памяти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Мультипликативный конгруэнтный генератор псевдослучайных чисел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B43A9C3-3586-4E3D-AB33-ED7621EEA060}"/>
              </a:ext>
            </a:extLst>
          </p:cNvPr>
          <p:cNvSpPr/>
          <p:nvPr/>
        </p:nvSpPr>
        <p:spPr>
          <a:xfrm>
            <a:off x="348091" y="817917"/>
            <a:ext cx="4772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реализации: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8779EFA0-4EFB-42C7-9F63-6E71E3426562}"/>
              </a:ext>
            </a:extLst>
          </p:cNvPr>
          <p:cNvSpPr/>
          <p:nvPr/>
        </p:nvSpPr>
        <p:spPr>
          <a:xfrm>
            <a:off x="348091" y="54516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разделяемой памяти для хранения информации о характеристиках слоя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B7EA333-23EA-4B79-A178-715169D16102}"/>
              </a:ext>
            </a:extLst>
          </p:cNvPr>
          <p:cNvSpPr/>
          <p:nvPr/>
        </p:nvSpPr>
        <p:spPr>
          <a:xfrm>
            <a:off x="348091" y="2690917"/>
            <a:ext cx="6096000" cy="2812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Оптимизации: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Явное управление ресурсами памяти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типов пониженной точности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адресов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взаимных блокировок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дивергенции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операций пониженной точности</a:t>
            </a:r>
          </a:p>
        </p:txBody>
      </p:sp>
      <p:sp>
        <p:nvSpPr>
          <p:cNvPr id="46" name="Стрелка: вправо 45">
            <a:extLst>
              <a:ext uri="{FF2B5EF4-FFF2-40B4-BE49-F238E27FC236}">
                <a16:creationId xmlns:a16="http://schemas.microsoft.com/office/drawing/2014/main" id="{52A863AB-8996-4735-AE7D-94978F6DD6C0}"/>
              </a:ext>
            </a:extLst>
          </p:cNvPr>
          <p:cNvSpPr/>
          <p:nvPr/>
        </p:nvSpPr>
        <p:spPr>
          <a:xfrm>
            <a:off x="11478489" y="336499"/>
            <a:ext cx="234086" cy="179948"/>
          </a:xfrm>
          <a:prstGeom prst="rightArrow">
            <a:avLst/>
          </a:prstGeom>
          <a:solidFill>
            <a:srgbClr val="146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73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74627DA-4C4C-4523-A11B-D749696E7448}"/>
              </a:ext>
            </a:extLst>
          </p:cNvPr>
          <p:cNvCxnSpPr>
            <a:cxnSpLocks/>
          </p:cNvCxnSpPr>
          <p:nvPr/>
        </p:nvCxnSpPr>
        <p:spPr>
          <a:xfrm>
            <a:off x="442913" y="715968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7CC4C55-9DEB-448A-82D1-DEFE89FE4CF0}"/>
              </a:ext>
            </a:extLst>
          </p:cNvPr>
          <p:cNvCxnSpPr>
            <a:cxnSpLocks/>
          </p:cNvCxnSpPr>
          <p:nvPr/>
        </p:nvCxnSpPr>
        <p:spPr>
          <a:xfrm>
            <a:off x="442913" y="6206440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9B2D664-C256-4B5F-B264-9B980B3D3BAF}"/>
              </a:ext>
            </a:extLst>
          </p:cNvPr>
          <p:cNvGrpSpPr/>
          <p:nvPr/>
        </p:nvGrpSpPr>
        <p:grpSpPr>
          <a:xfrm>
            <a:off x="445932" y="6284786"/>
            <a:ext cx="2360661" cy="461665"/>
            <a:chOff x="460218" y="6284786"/>
            <a:chExt cx="2360661" cy="461665"/>
          </a:xfrm>
        </p:grpSpPr>
        <p:pic>
          <p:nvPicPr>
            <p:cNvPr id="6" name="Picture 2" descr="Логотип университета - Университет Лобачевского">
              <a:extLst>
                <a:ext uri="{FF2B5EF4-FFF2-40B4-BE49-F238E27FC236}">
                  <a16:creationId xmlns:a16="http://schemas.microsoft.com/office/drawing/2014/main" id="{2567C815-69A9-4827-8EB8-DDF15E0F6C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083" r="70112"/>
            <a:stretch/>
          </p:blipFill>
          <p:spPr bwMode="auto">
            <a:xfrm>
              <a:off x="460218" y="6292177"/>
              <a:ext cx="436358" cy="44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82FF-EAC9-4F28-AD62-AE1DF7DD5FCD}"/>
                </a:ext>
              </a:extLst>
            </p:cNvPr>
            <p:cNvSpPr txBox="1"/>
            <p:nvPr/>
          </p:nvSpPr>
          <p:spPr>
            <a:xfrm>
              <a:off x="840209" y="6284786"/>
              <a:ext cx="198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Нижний Новгород, </a:t>
              </a:r>
              <a:b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</a:b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2023 г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80452-3668-4853-995B-30AB188C6FEC}"/>
              </a:ext>
            </a:extLst>
          </p:cNvPr>
          <p:cNvSpPr txBox="1"/>
          <p:nvPr/>
        </p:nvSpPr>
        <p:spPr>
          <a:xfrm>
            <a:off x="340272" y="76542"/>
            <a:ext cx="105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Особенности реализации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CPU </a:t>
            </a:r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GPU</a:t>
            </a:r>
            <a:endParaRPr lang="ru-RU" sz="2800" b="1" dirty="0">
              <a:solidFill>
                <a:srgbClr val="1465A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24B3F3-86BF-4A18-8380-356EA4885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546" y="743448"/>
            <a:ext cx="5547361" cy="54092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C6378C-835C-4321-8346-4ED7725871B7}"/>
              </a:ext>
            </a:extLst>
          </p:cNvPr>
          <p:cNvSpPr txBox="1"/>
          <p:nvPr/>
        </p:nvSpPr>
        <p:spPr>
          <a:xfrm>
            <a:off x="348091" y="1162330"/>
            <a:ext cx="5761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Параллелизация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вычисления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написана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Подсистема памяти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Мультипликативный конгруэнтный генератор псевдослучайных чисел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2CBD565-2ECE-4A96-A3F5-3C536FB2B9DD}"/>
              </a:ext>
            </a:extLst>
          </p:cNvPr>
          <p:cNvSpPr/>
          <p:nvPr/>
        </p:nvSpPr>
        <p:spPr>
          <a:xfrm>
            <a:off x="348091" y="817917"/>
            <a:ext cx="4772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реализации: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D7425CD-F967-47F0-9A5E-16AD6CD1244E}"/>
              </a:ext>
            </a:extLst>
          </p:cNvPr>
          <p:cNvSpPr/>
          <p:nvPr/>
        </p:nvSpPr>
        <p:spPr>
          <a:xfrm>
            <a:off x="348091" y="54516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разделяемой памяти для хранения информации о характеристиках слоя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A5D27AB-3BEA-497C-AD54-ABCCE98146DB}"/>
              </a:ext>
            </a:extLst>
          </p:cNvPr>
          <p:cNvSpPr/>
          <p:nvPr/>
        </p:nvSpPr>
        <p:spPr>
          <a:xfrm>
            <a:off x="348091" y="2690917"/>
            <a:ext cx="6096000" cy="2812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Оптимизации: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Явное управление ресурсами памяти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типов пониженной точности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адресов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взаимных блокировок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дивергенции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операций пониженной точности</a:t>
            </a:r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7757B0D3-F354-4018-A426-F5E98E8A0659}"/>
              </a:ext>
            </a:extLst>
          </p:cNvPr>
          <p:cNvSpPr/>
          <p:nvPr/>
        </p:nvSpPr>
        <p:spPr>
          <a:xfrm>
            <a:off x="11478489" y="336499"/>
            <a:ext cx="234086" cy="179948"/>
          </a:xfrm>
          <a:prstGeom prst="rightArrow">
            <a:avLst/>
          </a:prstGeom>
          <a:solidFill>
            <a:srgbClr val="146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14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74627DA-4C4C-4523-A11B-D749696E7448}"/>
              </a:ext>
            </a:extLst>
          </p:cNvPr>
          <p:cNvCxnSpPr>
            <a:cxnSpLocks/>
          </p:cNvCxnSpPr>
          <p:nvPr/>
        </p:nvCxnSpPr>
        <p:spPr>
          <a:xfrm>
            <a:off x="442913" y="715968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7CC4C55-9DEB-448A-82D1-DEFE89FE4CF0}"/>
              </a:ext>
            </a:extLst>
          </p:cNvPr>
          <p:cNvCxnSpPr>
            <a:cxnSpLocks/>
          </p:cNvCxnSpPr>
          <p:nvPr/>
        </p:nvCxnSpPr>
        <p:spPr>
          <a:xfrm>
            <a:off x="442913" y="6206440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9B2D664-C256-4B5F-B264-9B980B3D3BAF}"/>
              </a:ext>
            </a:extLst>
          </p:cNvPr>
          <p:cNvGrpSpPr/>
          <p:nvPr/>
        </p:nvGrpSpPr>
        <p:grpSpPr>
          <a:xfrm>
            <a:off x="445932" y="6284786"/>
            <a:ext cx="2360661" cy="461665"/>
            <a:chOff x="460218" y="6284786"/>
            <a:chExt cx="2360661" cy="461665"/>
          </a:xfrm>
        </p:grpSpPr>
        <p:pic>
          <p:nvPicPr>
            <p:cNvPr id="6" name="Picture 2" descr="Логотип университета - Университет Лобачевского">
              <a:extLst>
                <a:ext uri="{FF2B5EF4-FFF2-40B4-BE49-F238E27FC236}">
                  <a16:creationId xmlns:a16="http://schemas.microsoft.com/office/drawing/2014/main" id="{2567C815-69A9-4827-8EB8-DDF15E0F6C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083" r="70112"/>
            <a:stretch/>
          </p:blipFill>
          <p:spPr bwMode="auto">
            <a:xfrm>
              <a:off x="460218" y="6292177"/>
              <a:ext cx="436358" cy="44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82FF-EAC9-4F28-AD62-AE1DF7DD5FCD}"/>
                </a:ext>
              </a:extLst>
            </p:cNvPr>
            <p:cNvSpPr txBox="1"/>
            <p:nvPr/>
          </p:nvSpPr>
          <p:spPr>
            <a:xfrm>
              <a:off x="840209" y="6284786"/>
              <a:ext cx="198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Нижний Новгород, </a:t>
              </a:r>
              <a:b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</a:b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2023 г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80452-3668-4853-995B-30AB188C6FEC}"/>
              </a:ext>
            </a:extLst>
          </p:cNvPr>
          <p:cNvSpPr txBox="1"/>
          <p:nvPr/>
        </p:nvSpPr>
        <p:spPr>
          <a:xfrm>
            <a:off x="340272" y="76542"/>
            <a:ext cx="105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Особенности реализации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CPU </a:t>
            </a:r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GPU</a:t>
            </a:r>
            <a:endParaRPr lang="ru-RU" sz="2800" b="1" dirty="0">
              <a:solidFill>
                <a:srgbClr val="1465A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73B9CE-76E6-4929-98C5-A371EE6D7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546" y="743448"/>
            <a:ext cx="5547361" cy="54092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D1CB98-1A5F-40D1-A12E-6566693B3221}"/>
              </a:ext>
            </a:extLst>
          </p:cNvPr>
          <p:cNvSpPr txBox="1"/>
          <p:nvPr/>
        </p:nvSpPr>
        <p:spPr>
          <a:xfrm>
            <a:off x="348091" y="1162330"/>
            <a:ext cx="5761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Параллелизация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вычисления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написана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Подсистема памяти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Мультипликативный конгруэнтный генератор псевдослучайных чисел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8C9E2F0-C1E4-45F1-9C14-E5C454EB6166}"/>
              </a:ext>
            </a:extLst>
          </p:cNvPr>
          <p:cNvSpPr/>
          <p:nvPr/>
        </p:nvSpPr>
        <p:spPr>
          <a:xfrm>
            <a:off x="348091" y="817917"/>
            <a:ext cx="4772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реализации: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B38E5A3-2D19-4322-B86C-F97056DA9505}"/>
              </a:ext>
            </a:extLst>
          </p:cNvPr>
          <p:cNvSpPr/>
          <p:nvPr/>
        </p:nvSpPr>
        <p:spPr>
          <a:xfrm>
            <a:off x="348091" y="54516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разделяемой памяти для хранения информации о характеристиках слоя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0C29A4D-5757-4B86-B8AF-1128EA4A2CB7}"/>
              </a:ext>
            </a:extLst>
          </p:cNvPr>
          <p:cNvSpPr/>
          <p:nvPr/>
        </p:nvSpPr>
        <p:spPr>
          <a:xfrm>
            <a:off x="348091" y="2690917"/>
            <a:ext cx="6096000" cy="2812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Оптимизации: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Явное управление ресурсами памяти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типов пониженной точности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адресов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взаимных блокировок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дивергенции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операций пониженной точности</a:t>
            </a:r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34742DC3-95F8-444C-87B7-3DC3239C90DE}"/>
              </a:ext>
            </a:extLst>
          </p:cNvPr>
          <p:cNvSpPr/>
          <p:nvPr/>
        </p:nvSpPr>
        <p:spPr>
          <a:xfrm>
            <a:off x="11478489" y="336499"/>
            <a:ext cx="234086" cy="179948"/>
          </a:xfrm>
          <a:prstGeom prst="rightArrow">
            <a:avLst/>
          </a:prstGeom>
          <a:solidFill>
            <a:srgbClr val="146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978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74627DA-4C4C-4523-A11B-D749696E7448}"/>
              </a:ext>
            </a:extLst>
          </p:cNvPr>
          <p:cNvCxnSpPr>
            <a:cxnSpLocks/>
          </p:cNvCxnSpPr>
          <p:nvPr/>
        </p:nvCxnSpPr>
        <p:spPr>
          <a:xfrm>
            <a:off x="442913" y="715968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7CC4C55-9DEB-448A-82D1-DEFE89FE4CF0}"/>
              </a:ext>
            </a:extLst>
          </p:cNvPr>
          <p:cNvCxnSpPr>
            <a:cxnSpLocks/>
          </p:cNvCxnSpPr>
          <p:nvPr/>
        </p:nvCxnSpPr>
        <p:spPr>
          <a:xfrm>
            <a:off x="442913" y="6206440"/>
            <a:ext cx="11269662" cy="0"/>
          </a:xfrm>
          <a:prstGeom prst="line">
            <a:avLst/>
          </a:prstGeom>
          <a:ln w="38100">
            <a:solidFill>
              <a:srgbClr val="146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9B2D664-C256-4B5F-B264-9B980B3D3BAF}"/>
              </a:ext>
            </a:extLst>
          </p:cNvPr>
          <p:cNvGrpSpPr/>
          <p:nvPr/>
        </p:nvGrpSpPr>
        <p:grpSpPr>
          <a:xfrm>
            <a:off x="445932" y="6284786"/>
            <a:ext cx="2360661" cy="461665"/>
            <a:chOff x="460218" y="6284786"/>
            <a:chExt cx="2360661" cy="461665"/>
          </a:xfrm>
        </p:grpSpPr>
        <p:pic>
          <p:nvPicPr>
            <p:cNvPr id="6" name="Picture 2" descr="Логотип университета - Университет Лобачевского">
              <a:extLst>
                <a:ext uri="{FF2B5EF4-FFF2-40B4-BE49-F238E27FC236}">
                  <a16:creationId xmlns:a16="http://schemas.microsoft.com/office/drawing/2014/main" id="{2567C815-69A9-4827-8EB8-DDF15E0F6C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083" r="70112"/>
            <a:stretch/>
          </p:blipFill>
          <p:spPr bwMode="auto">
            <a:xfrm>
              <a:off x="460218" y="6292177"/>
              <a:ext cx="436358" cy="44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82FF-EAC9-4F28-AD62-AE1DF7DD5FCD}"/>
                </a:ext>
              </a:extLst>
            </p:cNvPr>
            <p:cNvSpPr txBox="1"/>
            <p:nvPr/>
          </p:nvSpPr>
          <p:spPr>
            <a:xfrm>
              <a:off x="840209" y="6284786"/>
              <a:ext cx="198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Нижний Новгород, </a:t>
              </a:r>
              <a:b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</a:b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2023 г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80452-3668-4853-995B-30AB188C6FEC}"/>
              </a:ext>
            </a:extLst>
          </p:cNvPr>
          <p:cNvSpPr txBox="1"/>
          <p:nvPr/>
        </p:nvSpPr>
        <p:spPr>
          <a:xfrm>
            <a:off x="340272" y="76542"/>
            <a:ext cx="105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Особенности реализации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CPU </a:t>
            </a:r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и </a:t>
            </a:r>
            <a:r>
              <a:rPr lang="en-US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GPU</a:t>
            </a:r>
            <a:endParaRPr lang="ru-RU" sz="2800" b="1" dirty="0">
              <a:solidFill>
                <a:srgbClr val="1465A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24B3F3-86BF-4A18-8380-356EA4885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546" y="743448"/>
            <a:ext cx="5547361" cy="54092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DDD8C9-BC27-4F8B-8614-2DCB23459F0B}"/>
              </a:ext>
            </a:extLst>
          </p:cNvPr>
          <p:cNvSpPr txBox="1"/>
          <p:nvPr/>
        </p:nvSpPr>
        <p:spPr>
          <a:xfrm>
            <a:off x="348091" y="1162330"/>
            <a:ext cx="5761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Параллелизация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вычисления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написана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Подсистема памяти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Мультипликативный конгруэнтный генератор псевдослучайных чисел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912B5DB-D311-4D5B-B26E-155642BDFC18}"/>
              </a:ext>
            </a:extLst>
          </p:cNvPr>
          <p:cNvSpPr/>
          <p:nvPr/>
        </p:nvSpPr>
        <p:spPr>
          <a:xfrm>
            <a:off x="348091" y="817917"/>
            <a:ext cx="4772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реализации: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BCA6066-FB83-4B52-9DE5-50E3D85EA171}"/>
              </a:ext>
            </a:extLst>
          </p:cNvPr>
          <p:cNvSpPr/>
          <p:nvPr/>
        </p:nvSpPr>
        <p:spPr>
          <a:xfrm>
            <a:off x="348091" y="54516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разделяемой памяти для хранения информации о характеристиках слоя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BCD5CDA-491B-4B43-A996-0BFF5464EAB5}"/>
              </a:ext>
            </a:extLst>
          </p:cNvPr>
          <p:cNvSpPr/>
          <p:nvPr/>
        </p:nvSpPr>
        <p:spPr>
          <a:xfrm>
            <a:off x="348091" y="2690917"/>
            <a:ext cx="6096000" cy="2812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Оптимизации: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Явное управление ресурсами памяти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USM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типов пониженной точности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адресов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взаимных блокировок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дивергенции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операций пониженной точности</a:t>
            </a:r>
          </a:p>
        </p:txBody>
      </p:sp>
    </p:spTree>
    <p:extLst>
      <p:ext uri="{BB962C8B-B14F-4D97-AF65-F5344CB8AC3E}">
        <p14:creationId xmlns:p14="http://schemas.microsoft.com/office/powerpoint/2010/main" val="1811157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4E91DA0-748F-4329-B181-3CE32BD8B621}"/>
              </a:ext>
            </a:extLst>
          </p:cNvPr>
          <p:cNvGrpSpPr/>
          <p:nvPr/>
        </p:nvGrpSpPr>
        <p:grpSpPr>
          <a:xfrm>
            <a:off x="2463693" y="3236118"/>
            <a:ext cx="3807566" cy="1974057"/>
            <a:chOff x="2744217" y="3321728"/>
            <a:chExt cx="4514988" cy="2167218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EEEE783C-D9F8-44C0-AC87-E3D9430F350F}"/>
                </a:ext>
              </a:extLst>
            </p:cNvPr>
            <p:cNvSpPr/>
            <p:nvPr/>
          </p:nvSpPr>
          <p:spPr>
            <a:xfrm>
              <a:off x="6380997" y="3321728"/>
              <a:ext cx="776286" cy="282340"/>
            </a:xfrm>
            <a:prstGeom prst="roundRect">
              <a:avLst/>
            </a:prstGeom>
            <a:solidFill>
              <a:srgbClr val="FFC000">
                <a:alpha val="34902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C072BCDE-817B-461C-A561-51E09D81A19B}"/>
                </a:ext>
              </a:extLst>
            </p:cNvPr>
            <p:cNvSpPr/>
            <p:nvPr/>
          </p:nvSpPr>
          <p:spPr>
            <a:xfrm>
              <a:off x="5058071" y="3321728"/>
              <a:ext cx="885532" cy="282340"/>
            </a:xfrm>
            <a:prstGeom prst="roundRect">
              <a:avLst/>
            </a:prstGeom>
            <a:solidFill>
              <a:srgbClr val="FFC000">
                <a:alpha val="34902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D04E8BA8-E91B-497C-8FDF-CF2A82309D8E}"/>
                </a:ext>
              </a:extLst>
            </p:cNvPr>
            <p:cNvSpPr/>
            <p:nvPr/>
          </p:nvSpPr>
          <p:spPr>
            <a:xfrm>
              <a:off x="3912236" y="3321729"/>
              <a:ext cx="885532" cy="282340"/>
            </a:xfrm>
            <a:prstGeom prst="roundRect">
              <a:avLst/>
            </a:prstGeom>
            <a:solidFill>
              <a:srgbClr val="FFC000">
                <a:alpha val="34902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A3E5B876-BB0E-42FE-BACE-C9445B34D3C6}"/>
                </a:ext>
              </a:extLst>
            </p:cNvPr>
            <p:cNvSpPr/>
            <p:nvPr/>
          </p:nvSpPr>
          <p:spPr>
            <a:xfrm>
              <a:off x="2744217" y="3321729"/>
              <a:ext cx="881486" cy="282340"/>
            </a:xfrm>
            <a:prstGeom prst="roundRect">
              <a:avLst/>
            </a:prstGeom>
            <a:solidFill>
              <a:srgbClr val="FFC000">
                <a:alpha val="34902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E4625A87-A4F4-4089-AEF9-8A07CCC73C74}"/>
                </a:ext>
              </a:extLst>
            </p:cNvPr>
            <p:cNvSpPr/>
            <p:nvPr/>
          </p:nvSpPr>
          <p:spPr>
            <a:xfrm>
              <a:off x="2753252" y="5206606"/>
              <a:ext cx="881487" cy="282340"/>
            </a:xfrm>
            <a:prstGeom prst="roundRect">
              <a:avLst/>
            </a:prstGeom>
            <a:solidFill>
              <a:srgbClr val="70AD47">
                <a:alpha val="36078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9D0FDEFB-5546-4023-B45C-6B0B713958DF}"/>
                </a:ext>
              </a:extLst>
            </p:cNvPr>
            <p:cNvSpPr/>
            <p:nvPr/>
          </p:nvSpPr>
          <p:spPr>
            <a:xfrm>
              <a:off x="6276223" y="5206606"/>
              <a:ext cx="982982" cy="282340"/>
            </a:xfrm>
            <a:prstGeom prst="roundRect">
              <a:avLst/>
            </a:prstGeom>
            <a:solidFill>
              <a:srgbClr val="70AD47">
                <a:alpha val="36078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53116535-14C3-4976-A08B-E740B886ACDD}"/>
                </a:ext>
              </a:extLst>
            </p:cNvPr>
            <p:cNvSpPr/>
            <p:nvPr/>
          </p:nvSpPr>
          <p:spPr>
            <a:xfrm>
              <a:off x="3851474" y="5206606"/>
              <a:ext cx="982980" cy="282340"/>
            </a:xfrm>
            <a:prstGeom prst="roundRect">
              <a:avLst/>
            </a:prstGeom>
            <a:solidFill>
              <a:srgbClr val="70AD47">
                <a:alpha val="36078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520239EE-0FFD-4C78-A78A-9BF6174BA016}"/>
                </a:ext>
              </a:extLst>
            </p:cNvPr>
            <p:cNvSpPr/>
            <p:nvPr/>
          </p:nvSpPr>
          <p:spPr>
            <a:xfrm>
              <a:off x="5026611" y="5206606"/>
              <a:ext cx="982980" cy="282340"/>
            </a:xfrm>
            <a:prstGeom prst="roundRect">
              <a:avLst/>
            </a:prstGeom>
            <a:solidFill>
              <a:srgbClr val="70AD47">
                <a:alpha val="36078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15BED6C3-D3E8-43A9-916C-84FFB8DD43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8555657"/>
                  </p:ext>
                </p:extLst>
              </p:nvPr>
            </p:nvGraphicFramePr>
            <p:xfrm>
              <a:off x="442913" y="1200925"/>
              <a:ext cx="5995988" cy="41340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894395">
                      <a:extLst>
                        <a:ext uri="{9D8B030D-6E8A-4147-A177-3AD203B41FA5}">
                          <a16:colId xmlns:a16="http://schemas.microsoft.com/office/drawing/2014/main" val="1197162250"/>
                        </a:ext>
                      </a:extLst>
                    </a:gridCol>
                    <a:gridCol w="994138">
                      <a:extLst>
                        <a:ext uri="{9D8B030D-6E8A-4147-A177-3AD203B41FA5}">
                          <a16:colId xmlns:a16="http://schemas.microsoft.com/office/drawing/2014/main" val="263796083"/>
                        </a:ext>
                      </a:extLst>
                    </a:gridCol>
                    <a:gridCol w="976220">
                      <a:extLst>
                        <a:ext uri="{9D8B030D-6E8A-4147-A177-3AD203B41FA5}">
                          <a16:colId xmlns:a16="http://schemas.microsoft.com/office/drawing/2014/main" val="1866373877"/>
                        </a:ext>
                      </a:extLst>
                    </a:gridCol>
                    <a:gridCol w="969784">
                      <a:extLst>
                        <a:ext uri="{9D8B030D-6E8A-4147-A177-3AD203B41FA5}">
                          <a16:colId xmlns:a16="http://schemas.microsoft.com/office/drawing/2014/main" val="3751239278"/>
                        </a:ext>
                      </a:extLst>
                    </a:gridCol>
                    <a:gridCol w="1161451">
                      <a:extLst>
                        <a:ext uri="{9D8B030D-6E8A-4147-A177-3AD203B41FA5}">
                          <a16:colId xmlns:a16="http://schemas.microsoft.com/office/drawing/2014/main" val="3476512024"/>
                        </a:ext>
                      </a:extLst>
                    </a:gridCol>
                  </a:tblGrid>
                  <a:tr h="341874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Вычислительное устройство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2112" marR="112112" marT="56056" marB="5605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Число фотонов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2112" marR="112112" marT="56056" marB="5605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5189834"/>
                      </a:ext>
                    </a:extLst>
                  </a:tr>
                  <a:tr h="302946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9739708"/>
                      </a:ext>
                    </a:extLst>
                  </a:tr>
                  <a:tr h="89360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CPU Intel 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i9 9900K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(последовательная)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 сек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127 сек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1 415 сек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15 263 сек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3182054"/>
                      </a:ext>
                    </a:extLst>
                  </a:tr>
                  <a:tr h="93026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sv-SE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CPU Intel 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sv-SE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i9 9900K</a:t>
                          </a:r>
                          <a:endParaRPr lang="sv-SE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16,4)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8,7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14,5)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101,0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14,0)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1 689,4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9,0)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4850829"/>
                      </a:ext>
                    </a:extLst>
                  </a:tr>
                  <a:tr h="85553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GPU Intel UHD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Graphics 630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24,7)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6,2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20,2)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62,5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22,6)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621,1 сек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24,5)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5827278"/>
                      </a:ext>
                    </a:extLst>
                  </a:tr>
                  <a:tr h="79575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GPU NVIDIA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RTX 3060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38,3)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1,0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121,7)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6,1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229,6)</a:t>
                          </a:r>
                          <a:endParaRPr lang="en-US" sz="1600" u="none" strike="noStrike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60,8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250,9)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76266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15BED6C3-D3E8-43A9-916C-84FFB8DD43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8555657"/>
                  </p:ext>
                </p:extLst>
              </p:nvPr>
            </p:nvGraphicFramePr>
            <p:xfrm>
              <a:off x="442913" y="1200925"/>
              <a:ext cx="5995988" cy="41340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894395">
                      <a:extLst>
                        <a:ext uri="{9D8B030D-6E8A-4147-A177-3AD203B41FA5}">
                          <a16:colId xmlns:a16="http://schemas.microsoft.com/office/drawing/2014/main" val="1197162250"/>
                        </a:ext>
                      </a:extLst>
                    </a:gridCol>
                    <a:gridCol w="994138">
                      <a:extLst>
                        <a:ext uri="{9D8B030D-6E8A-4147-A177-3AD203B41FA5}">
                          <a16:colId xmlns:a16="http://schemas.microsoft.com/office/drawing/2014/main" val="263796083"/>
                        </a:ext>
                      </a:extLst>
                    </a:gridCol>
                    <a:gridCol w="976220">
                      <a:extLst>
                        <a:ext uri="{9D8B030D-6E8A-4147-A177-3AD203B41FA5}">
                          <a16:colId xmlns:a16="http://schemas.microsoft.com/office/drawing/2014/main" val="1866373877"/>
                        </a:ext>
                      </a:extLst>
                    </a:gridCol>
                    <a:gridCol w="969784">
                      <a:extLst>
                        <a:ext uri="{9D8B030D-6E8A-4147-A177-3AD203B41FA5}">
                          <a16:colId xmlns:a16="http://schemas.microsoft.com/office/drawing/2014/main" val="3751239278"/>
                        </a:ext>
                      </a:extLst>
                    </a:gridCol>
                    <a:gridCol w="1161451">
                      <a:extLst>
                        <a:ext uri="{9D8B030D-6E8A-4147-A177-3AD203B41FA5}">
                          <a16:colId xmlns:a16="http://schemas.microsoft.com/office/drawing/2014/main" val="3476512024"/>
                        </a:ext>
                      </a:extLst>
                    </a:gridCol>
                  </a:tblGrid>
                  <a:tr h="355952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Вычислительное устройство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2112" marR="112112" marT="56056" marB="5605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Число фотонов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2112" marR="112112" marT="56056" marB="5605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5189834"/>
                      </a:ext>
                    </a:extLst>
                  </a:tr>
                  <a:tr h="302946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0244" t="-120000" r="-312195" b="-114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7500" t="-120000" r="-220000" b="-114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120000" r="-121384" b="-114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16230" t="-120000" r="-1047" b="-114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9739708"/>
                      </a:ext>
                    </a:extLst>
                  </a:tr>
                  <a:tr h="89360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CPU Intel 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i9 9900K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(последовательная)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 сек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127 сек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1 415 сек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15 263 сек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3182054"/>
                      </a:ext>
                    </a:extLst>
                  </a:tr>
                  <a:tr h="93026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sv-SE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CPU Intel 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sv-SE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i9 9900K</a:t>
                          </a:r>
                          <a:endParaRPr lang="sv-SE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16,4)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8,7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14,5)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101,0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14,0)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1 689,4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9,0)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4850829"/>
                      </a:ext>
                    </a:extLst>
                  </a:tr>
                  <a:tr h="85553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GPU Intel UHD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Graphics 630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24,7)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6,2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20,2)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62,5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22,6)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621,1 сек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24,5)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5827278"/>
                      </a:ext>
                    </a:extLst>
                  </a:tr>
                  <a:tr h="79575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GPU NVIDIA</a:t>
                          </a:r>
                          <a:b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RTX 3060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38,3)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1,0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121,7)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6,1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229,6)</a:t>
                          </a:r>
                          <a:endParaRPr lang="en-US" sz="1600" u="none" strike="noStrike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00000"/>
                            </a:lnSpc>
                          </a:pPr>
                          <a:r>
                            <a:rPr lang="ru-RU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60,8 сек</a:t>
                          </a:r>
                          <a:b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250,9)</a:t>
                          </a: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078" marR="17078" marT="170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76266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 II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22" name="Диаграмма 21">
            <a:extLst>
              <a:ext uri="{FF2B5EF4-FFF2-40B4-BE49-F238E27FC236}">
                <a16:creationId xmlns:a16="http://schemas.microsoft.com/office/drawing/2014/main" id="{DC560812-0CA3-4F57-9045-59371673CF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0140528"/>
              </p:ext>
            </p:extLst>
          </p:nvPr>
        </p:nvGraphicFramePr>
        <p:xfrm>
          <a:off x="6473256" y="886646"/>
          <a:ext cx="5237732" cy="5039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D678689-EED7-4944-85C7-05A051B07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1" y="2026045"/>
            <a:ext cx="389049" cy="33614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7FA20B-F9F1-4088-BFED-3318500B1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5238">
            <a:off x="477549" y="3959282"/>
            <a:ext cx="419373" cy="34206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DF50ED9-56BA-45AE-AE68-5B369212B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5238">
            <a:off x="11287128" y="4731671"/>
            <a:ext cx="486839" cy="39709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FBD084-4706-4F4E-A719-06D95BA05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5238">
            <a:off x="11287127" y="3736183"/>
            <a:ext cx="486839" cy="39709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4E3966D-BB86-46AD-A736-0D04C0DAEE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19" y="1872204"/>
            <a:ext cx="372576" cy="32191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17EE308-1600-429E-AD39-3D2920FF0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1" y="3040995"/>
            <a:ext cx="389049" cy="33614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4278B3C-E189-4E3F-BA81-650DCB181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5238">
            <a:off x="483074" y="4758270"/>
            <a:ext cx="419373" cy="3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9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Заключение</a:t>
              </a:r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3CC4B19-E798-4EA8-B276-0F8C3EEC4BBF}"/>
              </a:ext>
            </a:extLst>
          </p:cNvPr>
          <p:cNvSpPr/>
          <p:nvPr/>
        </p:nvSpPr>
        <p:spPr>
          <a:xfrm>
            <a:off x="442913" y="801705"/>
            <a:ext cx="11269661" cy="4582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был реализован алгоритм моделирования распространения света в многослойных средах методом Монте-Карло в случае плоскопараллельной геометрии слоя. Также была разработана программная система, позволяющая производить вычисления одним из следующих способов: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последовательно на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параллельно на многоядерном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параллельно на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GPU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одновременно на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CPU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GPU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Дополнительно было разработано ПО для визуализации результатов моделирования фотонов света в многослойной среде с плоскопараллельной геометрией. Выполнено исследование производительности полученной реализации алгоритма при переносе вычислений на GPU.</a:t>
            </a:r>
          </a:p>
        </p:txBody>
      </p:sp>
    </p:spTree>
    <p:extLst>
      <p:ext uri="{BB962C8B-B14F-4D97-AF65-F5344CB8AC3E}">
        <p14:creationId xmlns:p14="http://schemas.microsoft.com/office/powerpoint/2010/main" val="412966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Список литературы</a:t>
              </a:r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9D3FAE5-2AF2-4A02-BEA2-EA43BCC0EEB9}"/>
              </a:ext>
            </a:extLst>
          </p:cNvPr>
          <p:cNvSpPr/>
          <p:nvPr/>
        </p:nvSpPr>
        <p:spPr>
          <a:xfrm>
            <a:off x="449997" y="886646"/>
            <a:ext cx="11372303" cy="420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Lihong Wang, Steven L. Jacques. Monte Carlo Modeling of Light Transport in Multi-layered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Tissuesin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Standard C. University of Texas M. D. Anderson Cancer Center. – 1992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– 18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с.</a:t>
            </a:r>
            <a:endParaRPr lang="ru-RU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Lihong Wang, Steven L. Jacques,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Liqiong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Zheng. MCML – Monte Carlo modeling of light transport in multi-layered tissues. University of Texas M. D. Anderson Cancer Center. – 1995 г. – 186 с.</a:t>
            </a:r>
            <a:endParaRPr lang="ru-RU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Reinders J., Ashbaugh B.,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Brodman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J. Data Parallel C++. Mastering DPC++ for Programming of Heterogeneous Systems using C++ and SYCL. – 2021 г. – 548 с.</a:t>
            </a:r>
            <a:endParaRPr lang="ru-RU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А.В. Горшков, М.Ю. Кириллин, В.П.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Гергель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Улучшенный метод Монте-Карло для моделирования распространения зондирующего излучения в задачах оптической диффузионной спектроскопии – 2014 г. – 9 с. </a:t>
            </a:r>
            <a:endParaRPr lang="ru-RU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Корняков К.В., Мееров И.Б., Сиднев А.А., Сысоев А.В., Шишков А.В. Инструменты параллельного программирования в системах с общей памятью: учебное пособие — изд-во ННГУ. – 2010 г. – 201 с.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12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61"/>
            <a:ext cx="11378881" cy="6687490"/>
            <a:chOff x="333694" y="58961"/>
            <a:chExt cx="11378881" cy="6687490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61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Методы биомедицинской диагностики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</a:t>
            </a: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39190530-7CA3-41B9-A0E6-92FB5D1061CC}"/>
              </a:ext>
            </a:extLst>
          </p:cNvPr>
          <p:cNvGrpSpPr/>
          <p:nvPr/>
        </p:nvGrpSpPr>
        <p:grpSpPr>
          <a:xfrm>
            <a:off x="580193" y="855248"/>
            <a:ext cx="2472124" cy="2400810"/>
            <a:chOff x="892951" y="1116188"/>
            <a:chExt cx="2472125" cy="2849513"/>
          </a:xfrm>
        </p:grpSpPr>
        <p:pic>
          <p:nvPicPr>
            <p:cNvPr id="3076" name="Picture 4" descr="Рентген черепа в Москве - цена, сделать обзорную рентгенографию головы в  «СМ-Клиника»">
              <a:extLst>
                <a:ext uri="{FF2B5EF4-FFF2-40B4-BE49-F238E27FC236}">
                  <a16:creationId xmlns:a16="http://schemas.microsoft.com/office/drawing/2014/main" id="{F6E3DC48-DA52-4400-8836-308A88D896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4" t="4997" r="16256" b="5027"/>
            <a:stretch/>
          </p:blipFill>
          <p:spPr bwMode="auto">
            <a:xfrm>
              <a:off x="892951" y="1116188"/>
              <a:ext cx="2472125" cy="245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1BAC8E-797D-42EB-85F1-80902DEF6ACB}"/>
                </a:ext>
              </a:extLst>
            </p:cNvPr>
            <p:cNvSpPr txBox="1"/>
            <p:nvPr/>
          </p:nvSpPr>
          <p:spPr>
            <a:xfrm>
              <a:off x="892951" y="3572824"/>
              <a:ext cx="2472125" cy="39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Рентгенография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3C9A75B-8DB7-43A1-BF10-06BC3DB6B975}"/>
              </a:ext>
            </a:extLst>
          </p:cNvPr>
          <p:cNvGrpSpPr/>
          <p:nvPr/>
        </p:nvGrpSpPr>
        <p:grpSpPr>
          <a:xfrm>
            <a:off x="3358453" y="870207"/>
            <a:ext cx="2472124" cy="2434890"/>
            <a:chOff x="4932909" y="1109817"/>
            <a:chExt cx="2472126" cy="2825585"/>
          </a:xfrm>
        </p:grpSpPr>
        <p:pic>
          <p:nvPicPr>
            <p:cNvPr id="3078" name="Picture 6" descr="whatsapp image 2021 03 12 at 12.36.53">
              <a:extLst>
                <a:ext uri="{FF2B5EF4-FFF2-40B4-BE49-F238E27FC236}">
                  <a16:creationId xmlns:a16="http://schemas.microsoft.com/office/drawing/2014/main" id="{FE05C775-320C-4F68-A66B-243316534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5" t="8742" b="23972"/>
            <a:stretch/>
          </p:blipFill>
          <p:spPr bwMode="auto">
            <a:xfrm>
              <a:off x="4932909" y="1109817"/>
              <a:ext cx="2472126" cy="2396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53E9DA-92F1-4AD8-965F-A20F1001158D}"/>
                </a:ext>
              </a:extLst>
            </p:cNvPr>
            <p:cNvSpPr txBox="1"/>
            <p:nvPr/>
          </p:nvSpPr>
          <p:spPr>
            <a:xfrm>
              <a:off x="4932909" y="3506808"/>
              <a:ext cx="2472126" cy="42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КТ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21A9CD5-05F5-485D-8369-A59D7446B5B3}"/>
              </a:ext>
            </a:extLst>
          </p:cNvPr>
          <p:cNvGrpSpPr/>
          <p:nvPr/>
        </p:nvGrpSpPr>
        <p:grpSpPr>
          <a:xfrm>
            <a:off x="580196" y="3327164"/>
            <a:ext cx="2472123" cy="2529901"/>
            <a:chOff x="8944143" y="1074022"/>
            <a:chExt cx="2472128" cy="2856797"/>
          </a:xfrm>
        </p:grpSpPr>
        <p:pic>
          <p:nvPicPr>
            <p:cNvPr id="3074" name="Picture 2" descr="Как делают МРТ головного мозга, в каких случаях делают МРТ головы">
              <a:extLst>
                <a:ext uri="{FF2B5EF4-FFF2-40B4-BE49-F238E27FC236}">
                  <a16:creationId xmlns:a16="http://schemas.microsoft.com/office/drawing/2014/main" id="{EB03ADAD-B5F5-4021-AAA0-48EF67DB5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143" y="1074022"/>
              <a:ext cx="2472126" cy="2430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854B7BE-6DB4-42A9-B1F3-ECCEB0BA47E6}"/>
                </a:ext>
              </a:extLst>
            </p:cNvPr>
            <p:cNvSpPr txBox="1"/>
            <p:nvPr/>
          </p:nvSpPr>
          <p:spPr>
            <a:xfrm>
              <a:off x="8944143" y="3502225"/>
              <a:ext cx="2472128" cy="42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МРТ</a:t>
              </a: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711DB6C-BF1D-441A-8897-1030534075C0}"/>
              </a:ext>
            </a:extLst>
          </p:cNvPr>
          <p:cNvGrpSpPr/>
          <p:nvPr/>
        </p:nvGrpSpPr>
        <p:grpSpPr>
          <a:xfrm>
            <a:off x="3358453" y="3329910"/>
            <a:ext cx="2472128" cy="2658893"/>
            <a:chOff x="9100958" y="935621"/>
            <a:chExt cx="2472128" cy="3347512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A5E4373A-D7B5-4FEE-A1B2-327CBADD7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2" t="1496" r="8945" b="14510"/>
            <a:stretch/>
          </p:blipFill>
          <p:spPr>
            <a:xfrm>
              <a:off x="9100961" y="935621"/>
              <a:ext cx="2472125" cy="270380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2DD144-2092-4A6B-89B4-7DAB6213C5C7}"/>
                </a:ext>
              </a:extLst>
            </p:cNvPr>
            <p:cNvSpPr txBox="1"/>
            <p:nvPr/>
          </p:nvSpPr>
          <p:spPr>
            <a:xfrm>
              <a:off x="9100958" y="3636802"/>
              <a:ext cx="2472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Методы оптической диагностики</a:t>
              </a:r>
            </a:p>
          </p:txBody>
        </p:sp>
      </p:grp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644CCEF9-00AE-4E14-AFD1-39E9F5C5F101}"/>
              </a:ext>
            </a:extLst>
          </p:cNvPr>
          <p:cNvSpPr/>
          <p:nvPr/>
        </p:nvSpPr>
        <p:spPr>
          <a:xfrm>
            <a:off x="11478489" y="336499"/>
            <a:ext cx="234086" cy="179948"/>
          </a:xfrm>
          <a:prstGeom prst="rightArrow">
            <a:avLst/>
          </a:prstGeom>
          <a:solidFill>
            <a:srgbClr val="146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8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Дополнительные слайды</a:t>
              </a:r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80A780-730E-4D6E-A6B6-46A36581F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10" y="1124114"/>
            <a:ext cx="4472965" cy="4609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AB5689-F238-425B-AF03-B475EDC049A6}"/>
              </a:ext>
            </a:extLst>
          </p:cNvPr>
          <p:cNvSpPr txBox="1"/>
          <p:nvPr/>
        </p:nvSpPr>
        <p:spPr>
          <a:xfrm>
            <a:off x="358775" y="891442"/>
            <a:ext cx="7020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Reduce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распределённых вычислений.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Разделяется на два этапа: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предварительная параллельная обработка входных данных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предварительно обработанных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8888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Дополнительные слайды</a:t>
              </a:r>
            </a:p>
          </p:txBody>
        </p:sp>
      </p:grp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5DA4A3FF-BBAF-4051-8498-034EA3C5E9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310694"/>
              </p:ext>
            </p:extLst>
          </p:nvPr>
        </p:nvGraphicFramePr>
        <p:xfrm>
          <a:off x="442912" y="832175"/>
          <a:ext cx="5811837" cy="5258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94442F59-18C4-4F42-A974-6901EB3778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5334319"/>
              </p:ext>
            </p:extLst>
          </p:nvPr>
        </p:nvGraphicFramePr>
        <p:xfrm>
          <a:off x="6254749" y="855995"/>
          <a:ext cx="5457825" cy="5258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81628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Дополнительные слайды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BC784942-7D3E-4843-A9F3-1A973567EC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470490"/>
                <a:ext cx="8229600" cy="39170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/>
                            </a:rPr>
                            <m:t>𝑑𝑠</m:t>
                          </m:r>
                        </m:den>
                      </m:f>
                      <m:r>
                        <a:rPr lang="en-US" sz="3600" b="0" i="1" smtClean="0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en-US" sz="3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интенсивность излучения,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𝑠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расстояние,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коэффициент поглощения,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коэффициент излучения.</a:t>
                </a:r>
              </a:p>
              <a:p>
                <a:pPr marL="0" indent="0">
                  <a:buNone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BC784942-7D3E-4843-A9F3-1A973567E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470490"/>
                <a:ext cx="8229600" cy="39170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46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177"/>
            <a:ext cx="11378881" cy="6688274"/>
            <a:chOff x="333694" y="58177"/>
            <a:chExt cx="11378881" cy="668827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177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Название слайда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773436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48"/>
            <a:ext cx="11378881" cy="6687503"/>
            <a:chOff x="333694" y="58948"/>
            <a:chExt cx="11378881" cy="6687503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48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Последовательная реализация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23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B4D5E5A-3E1C-43C1-A37C-0A3128C84F13}"/>
              </a:ext>
            </a:extLst>
          </p:cNvPr>
          <p:cNvGrpSpPr/>
          <p:nvPr/>
        </p:nvGrpSpPr>
        <p:grpSpPr>
          <a:xfrm>
            <a:off x="404168" y="915490"/>
            <a:ext cx="4630029" cy="5120274"/>
            <a:chOff x="404168" y="915490"/>
            <a:chExt cx="4630029" cy="512027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15D6627-6438-4D43-9431-AE846A9A7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8" t="1124" r="4905" b="3224"/>
            <a:stretch/>
          </p:blipFill>
          <p:spPr>
            <a:xfrm>
              <a:off x="404168" y="915490"/>
              <a:ext cx="4446802" cy="5120274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FB12758B-FA1A-4CDC-889C-4074E37AD69C}"/>
                </a:ext>
              </a:extLst>
            </p:cNvPr>
            <p:cNvSpPr/>
            <p:nvPr/>
          </p:nvSpPr>
          <p:spPr>
            <a:xfrm>
              <a:off x="526942" y="1723403"/>
              <a:ext cx="4423097" cy="271683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116DDE-35C9-4429-87C0-4263D01FE985}"/>
                </a:ext>
              </a:extLst>
            </p:cNvPr>
            <p:cNvSpPr txBox="1"/>
            <p:nvPr/>
          </p:nvSpPr>
          <p:spPr>
            <a:xfrm>
              <a:off x="2994856" y="4450631"/>
              <a:ext cx="20393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Жизненный цикл</a:t>
              </a:r>
              <a:br>
                <a:rPr lang="ru-RU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ru-RU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фотона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C16B82-41E5-465D-B109-5663B8265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25" y="1324710"/>
            <a:ext cx="3542590" cy="3650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B17D1-27F0-4551-B792-B8BD4FC5B42F}"/>
              </a:ext>
            </a:extLst>
          </p:cNvPr>
          <p:cNvSpPr txBox="1"/>
          <p:nvPr/>
        </p:nvSpPr>
        <p:spPr>
          <a:xfrm>
            <a:off x="7157805" y="4886959"/>
            <a:ext cx="3923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распределенных вычислений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Reduce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39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Купить фонарик Xiaomi NexTool Nato Outdoor Glare Flashlight недорого |  Xiaomi-on">
            <a:extLst>
              <a:ext uri="{FF2B5EF4-FFF2-40B4-BE49-F238E27FC236}">
                <a16:creationId xmlns:a16="http://schemas.microsoft.com/office/drawing/2014/main" id="{C58B45BD-21EF-4220-B876-407AF0A16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153" y="1358657"/>
            <a:ext cx="1162550" cy="1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61"/>
            <a:ext cx="11378881" cy="6687490"/>
            <a:chOff x="333694" y="58961"/>
            <a:chExt cx="11378881" cy="6687490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61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Метод решения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E58B6-F39F-4CB2-AA45-2E645B404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8537" y="1719803"/>
            <a:ext cx="1548754" cy="2280583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012840D4-6DA2-4B34-B855-FDC8C79ED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2889" y="1642532"/>
            <a:ext cx="1591941" cy="2320457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AE80F853-724F-44BE-8EED-06E2DA0CC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8463" y="1677237"/>
            <a:ext cx="2094706" cy="2316974"/>
          </a:xfrm>
          <a:prstGeom prst="rect">
            <a:avLst/>
          </a:prstGeom>
        </p:spPr>
      </p:pic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5FB0277-FFB6-4383-B09B-1296629BFAF4}"/>
              </a:ext>
            </a:extLst>
          </p:cNvPr>
          <p:cNvSpPr/>
          <p:nvPr/>
        </p:nvSpPr>
        <p:spPr>
          <a:xfrm>
            <a:off x="982940" y="3994211"/>
            <a:ext cx="2819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Многослойная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биологическая ткань</a:t>
            </a: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EADD2790-5759-4C08-90BA-03525B3D2573}"/>
              </a:ext>
            </a:extLst>
          </p:cNvPr>
          <p:cNvSpPr/>
          <p:nvPr/>
        </p:nvSpPr>
        <p:spPr>
          <a:xfrm>
            <a:off x="4215805" y="3994210"/>
            <a:ext cx="328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многослойной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биологической ткани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184172-3A2F-4A16-B1A8-226A03F60AC2}"/>
              </a:ext>
            </a:extLst>
          </p:cNvPr>
          <p:cNvSpPr txBox="1"/>
          <p:nvPr/>
        </p:nvSpPr>
        <p:spPr>
          <a:xfrm>
            <a:off x="7917067" y="4003730"/>
            <a:ext cx="3037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траектории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движения фотонов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667C860-6EA3-44EF-957B-71F782E3ED4C}"/>
              </a:ext>
            </a:extLst>
          </p:cNvPr>
          <p:cNvGrpSpPr/>
          <p:nvPr/>
        </p:nvGrpSpPr>
        <p:grpSpPr>
          <a:xfrm>
            <a:off x="5106899" y="2468816"/>
            <a:ext cx="728318" cy="1352844"/>
            <a:chOff x="4512602" y="2205585"/>
            <a:chExt cx="1141323" cy="211999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ED0C4F-BDEA-4C65-86FE-832F8AEDD44D}"/>
                </a:ext>
              </a:extLst>
            </p:cNvPr>
            <p:cNvSpPr txBox="1"/>
            <p:nvPr/>
          </p:nvSpPr>
          <p:spPr>
            <a:xfrm rot="918307">
              <a:off x="4533065" y="2205585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7375A7D-1E9F-4B14-812C-AE472858B272}"/>
                </a:ext>
              </a:extLst>
            </p:cNvPr>
            <p:cNvSpPr txBox="1"/>
            <p:nvPr/>
          </p:nvSpPr>
          <p:spPr>
            <a:xfrm rot="900000">
              <a:off x="4528829" y="2866985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B84727-D5A5-405B-90E2-081BD7C2D45A}"/>
                </a:ext>
              </a:extLst>
            </p:cNvPr>
            <p:cNvSpPr txBox="1"/>
            <p:nvPr/>
          </p:nvSpPr>
          <p:spPr>
            <a:xfrm rot="900000">
              <a:off x="4512602" y="3449296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3F9A55-3244-4499-93C1-86B2F7BC75FD}"/>
                </a:ext>
              </a:extLst>
            </p:cNvPr>
            <p:cNvSpPr txBox="1"/>
            <p:nvPr/>
          </p:nvSpPr>
          <p:spPr>
            <a:xfrm rot="900000">
              <a:off x="4524068" y="3843272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4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AA7E179-4CE0-4934-8083-EDDFE4092B91}"/>
              </a:ext>
            </a:extLst>
          </p:cNvPr>
          <p:cNvGrpSpPr/>
          <p:nvPr/>
        </p:nvGrpSpPr>
        <p:grpSpPr>
          <a:xfrm>
            <a:off x="8388463" y="2487061"/>
            <a:ext cx="728318" cy="1352844"/>
            <a:chOff x="4512602" y="2205585"/>
            <a:chExt cx="1141323" cy="211999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3577A6-AAAE-4BDB-A9A5-CB0CA0C7E48F}"/>
                </a:ext>
              </a:extLst>
            </p:cNvPr>
            <p:cNvSpPr txBox="1"/>
            <p:nvPr/>
          </p:nvSpPr>
          <p:spPr>
            <a:xfrm rot="918307">
              <a:off x="4533065" y="2205585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AC4B71-395C-45CE-9280-478BEA553560}"/>
                </a:ext>
              </a:extLst>
            </p:cNvPr>
            <p:cNvSpPr txBox="1"/>
            <p:nvPr/>
          </p:nvSpPr>
          <p:spPr>
            <a:xfrm rot="900000">
              <a:off x="4528829" y="2866985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BD8D61-4AE4-4D34-A129-27EC0481E249}"/>
                </a:ext>
              </a:extLst>
            </p:cNvPr>
            <p:cNvSpPr txBox="1"/>
            <p:nvPr/>
          </p:nvSpPr>
          <p:spPr>
            <a:xfrm rot="900000">
              <a:off x="4512602" y="3449296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707F50-2BDE-450C-8227-AEEC154EE1EF}"/>
                </a:ext>
              </a:extLst>
            </p:cNvPr>
            <p:cNvSpPr txBox="1"/>
            <p:nvPr/>
          </p:nvSpPr>
          <p:spPr>
            <a:xfrm rot="900000">
              <a:off x="4524068" y="3843272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4</a:t>
              </a:r>
            </a:p>
          </p:txBody>
        </p:sp>
      </p:grp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FA0E690F-77E3-4B70-82B0-520F4AEAF3FC}"/>
              </a:ext>
            </a:extLst>
          </p:cNvPr>
          <p:cNvSpPr/>
          <p:nvPr/>
        </p:nvSpPr>
        <p:spPr>
          <a:xfrm>
            <a:off x="11478489" y="336499"/>
            <a:ext cx="234086" cy="179948"/>
          </a:xfrm>
          <a:prstGeom prst="rightArrow">
            <a:avLst/>
          </a:prstGeom>
          <a:solidFill>
            <a:srgbClr val="146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043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 II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FACA0C9E-A249-4376-96D8-4DDBC0604F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778752"/>
              </p:ext>
            </p:extLst>
          </p:nvPr>
        </p:nvGraphicFramePr>
        <p:xfrm>
          <a:off x="1538049" y="808275"/>
          <a:ext cx="9115902" cy="5241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5218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 II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1A9421E6-5A3C-4F9E-8295-B72ADFCBE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666994"/>
              </p:ext>
            </p:extLst>
          </p:nvPr>
        </p:nvGraphicFramePr>
        <p:xfrm>
          <a:off x="442913" y="700500"/>
          <a:ext cx="5653087" cy="54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D1F181BC-5D78-4B67-9C16-1691ADE8F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877672"/>
              </p:ext>
            </p:extLst>
          </p:nvPr>
        </p:nvGraphicFramePr>
        <p:xfrm>
          <a:off x="6096000" y="732283"/>
          <a:ext cx="5616575" cy="5409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72388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EEE783C-D9F8-44C0-AC87-E3D9430F350F}"/>
              </a:ext>
            </a:extLst>
          </p:cNvPr>
          <p:cNvSpPr/>
          <p:nvPr/>
        </p:nvSpPr>
        <p:spPr>
          <a:xfrm>
            <a:off x="9092423" y="3305810"/>
            <a:ext cx="1150621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072BCDE-817B-461C-A561-51E09D81A19B}"/>
              </a:ext>
            </a:extLst>
          </p:cNvPr>
          <p:cNvSpPr/>
          <p:nvPr/>
        </p:nvSpPr>
        <p:spPr>
          <a:xfrm>
            <a:off x="7109162" y="3305810"/>
            <a:ext cx="1150621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04E8BA8-E91B-497C-8FDF-CF2A82309D8E}"/>
              </a:ext>
            </a:extLst>
          </p:cNvPr>
          <p:cNvSpPr/>
          <p:nvPr/>
        </p:nvSpPr>
        <p:spPr>
          <a:xfrm>
            <a:off x="5143202" y="3307825"/>
            <a:ext cx="1150621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A3E5B876-BB0E-42FE-BACE-C9445B34D3C6}"/>
              </a:ext>
            </a:extLst>
          </p:cNvPr>
          <p:cNvSpPr/>
          <p:nvPr/>
        </p:nvSpPr>
        <p:spPr>
          <a:xfrm>
            <a:off x="3474719" y="3307825"/>
            <a:ext cx="1150621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4625A87-A4F4-4089-AEF9-8A07CCC73C74}"/>
              </a:ext>
            </a:extLst>
          </p:cNvPr>
          <p:cNvSpPr/>
          <p:nvPr/>
        </p:nvSpPr>
        <p:spPr>
          <a:xfrm>
            <a:off x="3474719" y="5196840"/>
            <a:ext cx="1150621" cy="3429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D0FDEFB-5546-4023-B45C-6B0B713958DF}"/>
              </a:ext>
            </a:extLst>
          </p:cNvPr>
          <p:cNvSpPr/>
          <p:nvPr/>
        </p:nvSpPr>
        <p:spPr>
          <a:xfrm>
            <a:off x="9036727" y="5204460"/>
            <a:ext cx="1288373" cy="3429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3116535-14C3-4976-A08B-E740B886ACDD}"/>
              </a:ext>
            </a:extLst>
          </p:cNvPr>
          <p:cNvSpPr/>
          <p:nvPr/>
        </p:nvSpPr>
        <p:spPr>
          <a:xfrm>
            <a:off x="5074327" y="5196840"/>
            <a:ext cx="1288373" cy="3429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20239EE-0FFD-4C78-A78A-9BF6174BA016}"/>
              </a:ext>
            </a:extLst>
          </p:cNvPr>
          <p:cNvSpPr/>
          <p:nvPr/>
        </p:nvSpPr>
        <p:spPr>
          <a:xfrm>
            <a:off x="7040287" y="5204460"/>
            <a:ext cx="1288373" cy="3429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 II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15BED6C3-D3E8-43A9-916C-84FFB8DD4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062085"/>
              </p:ext>
            </p:extLst>
          </p:nvPr>
        </p:nvGraphicFramePr>
        <p:xfrm>
          <a:off x="882290" y="1011352"/>
          <a:ext cx="9753333" cy="4623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0478">
                  <a:extLst>
                    <a:ext uri="{9D8B030D-6E8A-4147-A177-3AD203B41FA5}">
                      <a16:colId xmlns:a16="http://schemas.microsoft.com/office/drawing/2014/main" val="1197162250"/>
                    </a:ext>
                  </a:extLst>
                </a:gridCol>
                <a:gridCol w="1509768">
                  <a:extLst>
                    <a:ext uri="{9D8B030D-6E8A-4147-A177-3AD203B41FA5}">
                      <a16:colId xmlns:a16="http://schemas.microsoft.com/office/drawing/2014/main" val="263796083"/>
                    </a:ext>
                  </a:extLst>
                </a:gridCol>
                <a:gridCol w="1840029">
                  <a:extLst>
                    <a:ext uri="{9D8B030D-6E8A-4147-A177-3AD203B41FA5}">
                      <a16:colId xmlns:a16="http://schemas.microsoft.com/office/drawing/2014/main" val="1866373877"/>
                    </a:ext>
                  </a:extLst>
                </a:gridCol>
                <a:gridCol w="2075928">
                  <a:extLst>
                    <a:ext uri="{9D8B030D-6E8A-4147-A177-3AD203B41FA5}">
                      <a16:colId xmlns:a16="http://schemas.microsoft.com/office/drawing/2014/main" val="3751239278"/>
                    </a:ext>
                  </a:extLst>
                </a:gridCol>
                <a:gridCol w="1917130">
                  <a:extLst>
                    <a:ext uri="{9D8B030D-6E8A-4147-A177-3AD203B41FA5}">
                      <a16:colId xmlns:a16="http://schemas.microsoft.com/office/drawing/2014/main" val="3476512024"/>
                    </a:ext>
                  </a:extLst>
                </a:gridCol>
              </a:tblGrid>
              <a:tr h="4629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Вычислительное устройство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112" marR="112112" marT="56056" marB="560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фотонов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112" marR="112112" marT="56056" marB="560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189834"/>
                  </a:ext>
                </a:extLst>
              </a:tr>
              <a:tr h="33360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100 000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1 000 000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10 000 000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100 000 000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739708"/>
                  </a:ext>
                </a:extLst>
              </a:tr>
              <a:tr h="984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 Intel i9 9900K</a:t>
                      </a:r>
                      <a:b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(последовательная)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15 090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127 003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1 415 620 мс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15 263 247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182054"/>
                  </a:ext>
                </a:extLst>
              </a:tr>
              <a:tr h="1024426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 Intel i9 9900K</a:t>
                      </a:r>
                      <a:endParaRPr lang="sv-SE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916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16,47 )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8 739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14,53 )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101 055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14,01 )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1 689 416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9,03 )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850829"/>
                  </a:ext>
                </a:extLst>
              </a:tr>
              <a:tr h="942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Intel UHD Graphics 630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24,70 )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6 263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20,28 )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62 556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22,63 )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621 138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24,57 )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827278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NVIDIA RTX 3060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394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38,30 )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1044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121,65 )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6166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229,58 )</a:t>
                      </a:r>
                      <a:endParaRPr lang="en-US" sz="200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60 830 </a:t>
                      </a:r>
                      <a:r>
                        <a:rPr lang="ru-RU" sz="2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b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250,92 )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78" marR="17078" marT="170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626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15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 II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16F7DB23-67BE-4216-BA48-B3A5A411B4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588565"/>
              </p:ext>
            </p:extLst>
          </p:nvPr>
        </p:nvGraphicFramePr>
        <p:xfrm>
          <a:off x="526196" y="993000"/>
          <a:ext cx="3398104" cy="5042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128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61"/>
            <a:ext cx="11378881" cy="6687490"/>
            <a:chOff x="333694" y="58961"/>
            <a:chExt cx="11378881" cy="6687490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61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Методы биомедицинской диагностики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3</a:t>
            </a: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39190530-7CA3-41B9-A0E6-92FB5D1061CC}"/>
              </a:ext>
            </a:extLst>
          </p:cNvPr>
          <p:cNvGrpSpPr/>
          <p:nvPr/>
        </p:nvGrpSpPr>
        <p:grpSpPr>
          <a:xfrm>
            <a:off x="580193" y="855248"/>
            <a:ext cx="2472124" cy="2400810"/>
            <a:chOff x="892951" y="1116188"/>
            <a:chExt cx="2472125" cy="2849513"/>
          </a:xfrm>
        </p:grpSpPr>
        <p:pic>
          <p:nvPicPr>
            <p:cNvPr id="3076" name="Picture 4" descr="Рентген черепа в Москве - цена, сделать обзорную рентгенографию головы в  «СМ-Клиника»">
              <a:extLst>
                <a:ext uri="{FF2B5EF4-FFF2-40B4-BE49-F238E27FC236}">
                  <a16:creationId xmlns:a16="http://schemas.microsoft.com/office/drawing/2014/main" id="{F6E3DC48-DA52-4400-8836-308A88D896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4" t="4997" r="16256" b="5027"/>
            <a:stretch/>
          </p:blipFill>
          <p:spPr bwMode="auto">
            <a:xfrm>
              <a:off x="892951" y="1116188"/>
              <a:ext cx="2472125" cy="245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1BAC8E-797D-42EB-85F1-80902DEF6ACB}"/>
                </a:ext>
              </a:extLst>
            </p:cNvPr>
            <p:cNvSpPr txBox="1"/>
            <p:nvPr/>
          </p:nvSpPr>
          <p:spPr>
            <a:xfrm>
              <a:off x="892951" y="3572824"/>
              <a:ext cx="2472125" cy="39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Рентгенография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3C9A75B-8DB7-43A1-BF10-06BC3DB6B975}"/>
              </a:ext>
            </a:extLst>
          </p:cNvPr>
          <p:cNvGrpSpPr/>
          <p:nvPr/>
        </p:nvGrpSpPr>
        <p:grpSpPr>
          <a:xfrm>
            <a:off x="3358453" y="870207"/>
            <a:ext cx="2472124" cy="2434890"/>
            <a:chOff x="4932909" y="1109817"/>
            <a:chExt cx="2472126" cy="2825585"/>
          </a:xfrm>
        </p:grpSpPr>
        <p:pic>
          <p:nvPicPr>
            <p:cNvPr id="3078" name="Picture 6" descr="whatsapp image 2021 03 12 at 12.36.53">
              <a:extLst>
                <a:ext uri="{FF2B5EF4-FFF2-40B4-BE49-F238E27FC236}">
                  <a16:creationId xmlns:a16="http://schemas.microsoft.com/office/drawing/2014/main" id="{FE05C775-320C-4F68-A66B-243316534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5" t="8742" b="23972"/>
            <a:stretch/>
          </p:blipFill>
          <p:spPr bwMode="auto">
            <a:xfrm>
              <a:off x="4932909" y="1109817"/>
              <a:ext cx="2472126" cy="2396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53E9DA-92F1-4AD8-965F-A20F1001158D}"/>
                </a:ext>
              </a:extLst>
            </p:cNvPr>
            <p:cNvSpPr txBox="1"/>
            <p:nvPr/>
          </p:nvSpPr>
          <p:spPr>
            <a:xfrm>
              <a:off x="4932909" y="3506808"/>
              <a:ext cx="2472126" cy="42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КТ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21A9CD5-05F5-485D-8369-A59D7446B5B3}"/>
              </a:ext>
            </a:extLst>
          </p:cNvPr>
          <p:cNvGrpSpPr/>
          <p:nvPr/>
        </p:nvGrpSpPr>
        <p:grpSpPr>
          <a:xfrm>
            <a:off x="580196" y="3327164"/>
            <a:ext cx="2472123" cy="2529901"/>
            <a:chOff x="8944143" y="1074022"/>
            <a:chExt cx="2472128" cy="2856797"/>
          </a:xfrm>
        </p:grpSpPr>
        <p:pic>
          <p:nvPicPr>
            <p:cNvPr id="3074" name="Picture 2" descr="Как делают МРТ головного мозга, в каких случаях делают МРТ головы">
              <a:extLst>
                <a:ext uri="{FF2B5EF4-FFF2-40B4-BE49-F238E27FC236}">
                  <a16:creationId xmlns:a16="http://schemas.microsoft.com/office/drawing/2014/main" id="{EB03ADAD-B5F5-4021-AAA0-48EF67DB5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143" y="1074022"/>
              <a:ext cx="2472126" cy="2430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854B7BE-6DB4-42A9-B1F3-ECCEB0BA47E6}"/>
                </a:ext>
              </a:extLst>
            </p:cNvPr>
            <p:cNvSpPr txBox="1"/>
            <p:nvPr/>
          </p:nvSpPr>
          <p:spPr>
            <a:xfrm>
              <a:off x="8944143" y="3502225"/>
              <a:ext cx="2472128" cy="42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МРТ</a:t>
              </a: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711DB6C-BF1D-441A-8897-1030534075C0}"/>
              </a:ext>
            </a:extLst>
          </p:cNvPr>
          <p:cNvGrpSpPr/>
          <p:nvPr/>
        </p:nvGrpSpPr>
        <p:grpSpPr>
          <a:xfrm>
            <a:off x="3358453" y="3329910"/>
            <a:ext cx="2472128" cy="2658893"/>
            <a:chOff x="9100958" y="935621"/>
            <a:chExt cx="2472128" cy="3347512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A5E4373A-D7B5-4FEE-A1B2-327CBADD7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2" t="1496" r="8945" b="14510"/>
            <a:stretch/>
          </p:blipFill>
          <p:spPr>
            <a:xfrm>
              <a:off x="9100961" y="935621"/>
              <a:ext cx="2472125" cy="270380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2DD144-2092-4A6B-89B4-7DAB6213C5C7}"/>
                </a:ext>
              </a:extLst>
            </p:cNvPr>
            <p:cNvSpPr txBox="1"/>
            <p:nvPr/>
          </p:nvSpPr>
          <p:spPr>
            <a:xfrm>
              <a:off x="9100958" y="3636802"/>
              <a:ext cx="2472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Методы оптической диагностики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90D30D-F9E6-445D-82B9-905B2DF1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04324" y="1569949"/>
            <a:ext cx="4207782" cy="30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43945D-BED4-4206-AD89-A48803082408}"/>
              </a:ext>
            </a:extLst>
          </p:cNvPr>
          <p:cNvSpPr txBox="1"/>
          <p:nvPr/>
        </p:nvSpPr>
        <p:spPr>
          <a:xfrm>
            <a:off x="7452490" y="4706128"/>
            <a:ext cx="291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интеллект для анализа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6413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 II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C4B80179-A2AC-4778-AE9A-5D14B79717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887716"/>
              </p:ext>
            </p:extLst>
          </p:nvPr>
        </p:nvGraphicFramePr>
        <p:xfrm>
          <a:off x="2289657" y="832175"/>
          <a:ext cx="7212787" cy="5258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250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9087"/>
            <a:ext cx="11378881" cy="6687364"/>
            <a:chOff x="333694" y="59087"/>
            <a:chExt cx="11378881" cy="668736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9087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Метод решения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23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89B52F-B5FD-478B-A84D-D924ECB3C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363" y="1717093"/>
            <a:ext cx="3459723" cy="3207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547477-DC64-4E08-A7D1-7F04C3B34CCE}"/>
              </a:ext>
            </a:extLst>
          </p:cNvPr>
          <p:cNvSpPr txBox="1"/>
          <p:nvPr/>
        </p:nvSpPr>
        <p:spPr>
          <a:xfrm>
            <a:off x="442912" y="801705"/>
            <a:ext cx="77485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выполняется методом Монте Карло.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вычисляет последовательность событий жизненного цикла фотона: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свободный пробег фотона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направления в соответствии с характеристиками слоя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поглощение веса фотона в текущей точке слоя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на следующий слой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 моделирования: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Стартовая позиция одинакова для всех фотонов.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Начальный вес фотона равен единице.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достижении границы слоя фотон может отразиться или перейти на следующий слой.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прекращается, если: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Вес фотона равен нулю.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Фотон достиг детектора.</a:t>
            </a:r>
          </a:p>
        </p:txBody>
      </p:sp>
    </p:spTree>
    <p:extLst>
      <p:ext uri="{BB962C8B-B14F-4D97-AF65-F5344CB8AC3E}">
        <p14:creationId xmlns:p14="http://schemas.microsoft.com/office/powerpoint/2010/main" val="220017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 II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0AE33B28-6F91-4A8F-8A0A-00A4299D8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74186"/>
              </p:ext>
            </p:extLst>
          </p:nvPr>
        </p:nvGraphicFramePr>
        <p:xfrm>
          <a:off x="442913" y="700500"/>
          <a:ext cx="5653087" cy="54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0FC9E8BD-3B11-4860-A233-327648326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482736"/>
              </p:ext>
            </p:extLst>
          </p:nvPr>
        </p:nvGraphicFramePr>
        <p:xfrm>
          <a:off x="6096000" y="732283"/>
          <a:ext cx="5616575" cy="5409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9130976-00CF-4799-913D-B32EF91A6B2D}"/>
              </a:ext>
            </a:extLst>
          </p:cNvPr>
          <p:cNvGrpSpPr/>
          <p:nvPr/>
        </p:nvGrpSpPr>
        <p:grpSpPr>
          <a:xfrm>
            <a:off x="-6038964" y="0"/>
            <a:ext cx="18521590" cy="6858000"/>
            <a:chOff x="0" y="0"/>
            <a:chExt cx="18521590" cy="685800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A6FDC40F-88CF-4491-964F-1570AB757440}"/>
                </a:ext>
              </a:extLst>
            </p:cNvPr>
            <p:cNvSpPr/>
            <p:nvPr/>
          </p:nvSpPr>
          <p:spPr>
            <a:xfrm>
              <a:off x="0" y="0"/>
              <a:ext cx="5705476" cy="68580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F065204-6C5C-4966-94ED-D58394D69484}"/>
                </a:ext>
              </a:extLst>
            </p:cNvPr>
            <p:cNvSpPr/>
            <p:nvPr/>
          </p:nvSpPr>
          <p:spPr>
            <a:xfrm>
              <a:off x="12816114" y="0"/>
              <a:ext cx="5705476" cy="68580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мка 8">
              <a:extLst>
                <a:ext uri="{FF2B5EF4-FFF2-40B4-BE49-F238E27FC236}">
                  <a16:creationId xmlns:a16="http://schemas.microsoft.com/office/drawing/2014/main" id="{0653BC92-A982-49A6-BBCE-C32B79F1EFD3}"/>
                </a:ext>
              </a:extLst>
            </p:cNvPr>
            <p:cNvSpPr/>
            <p:nvPr/>
          </p:nvSpPr>
          <p:spPr>
            <a:xfrm>
              <a:off x="5705476" y="0"/>
              <a:ext cx="7110638" cy="6858000"/>
            </a:xfrm>
            <a:prstGeom prst="frame">
              <a:avLst>
                <a:gd name="adj1" fmla="val 11377"/>
              </a:avLst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66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93FC1D85-29D0-4B9D-9661-8FF9DADD8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165241"/>
              </p:ext>
            </p:extLst>
          </p:nvPr>
        </p:nvGraphicFramePr>
        <p:xfrm>
          <a:off x="442913" y="700500"/>
          <a:ext cx="5653087" cy="54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 II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9130976-00CF-4799-913D-B32EF91A6B2D}"/>
              </a:ext>
            </a:extLst>
          </p:cNvPr>
          <p:cNvGrpSpPr/>
          <p:nvPr/>
        </p:nvGrpSpPr>
        <p:grpSpPr>
          <a:xfrm>
            <a:off x="-356508" y="1790"/>
            <a:ext cx="18521590" cy="6858000"/>
            <a:chOff x="0" y="0"/>
            <a:chExt cx="18521590" cy="6858000"/>
          </a:xfrm>
        </p:grpSpPr>
        <p:sp>
          <p:nvSpPr>
            <p:cNvPr id="9" name="Рамка 8">
              <a:extLst>
                <a:ext uri="{FF2B5EF4-FFF2-40B4-BE49-F238E27FC236}">
                  <a16:creationId xmlns:a16="http://schemas.microsoft.com/office/drawing/2014/main" id="{0653BC92-A982-49A6-BBCE-C32B79F1EFD3}"/>
                </a:ext>
              </a:extLst>
            </p:cNvPr>
            <p:cNvSpPr/>
            <p:nvPr/>
          </p:nvSpPr>
          <p:spPr>
            <a:xfrm>
              <a:off x="5705476" y="0"/>
              <a:ext cx="7110638" cy="6858000"/>
            </a:xfrm>
            <a:prstGeom prst="frame">
              <a:avLst>
                <a:gd name="adj1" fmla="val 11377"/>
              </a:avLst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A6FDC40F-88CF-4491-964F-1570AB757440}"/>
                </a:ext>
              </a:extLst>
            </p:cNvPr>
            <p:cNvSpPr/>
            <p:nvPr/>
          </p:nvSpPr>
          <p:spPr>
            <a:xfrm>
              <a:off x="0" y="0"/>
              <a:ext cx="5705476" cy="68580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F065204-6C5C-4966-94ED-D58394D69484}"/>
                </a:ext>
              </a:extLst>
            </p:cNvPr>
            <p:cNvSpPr/>
            <p:nvPr/>
          </p:nvSpPr>
          <p:spPr>
            <a:xfrm>
              <a:off x="12816114" y="0"/>
              <a:ext cx="5705476" cy="68580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B28A8D9D-58EC-46C8-BF78-E2048DF14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482736"/>
              </p:ext>
            </p:extLst>
          </p:nvPr>
        </p:nvGraphicFramePr>
        <p:xfrm>
          <a:off x="6096000" y="732283"/>
          <a:ext cx="5616575" cy="5409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4591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Общие слайды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610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442913" y="715968"/>
            <a:ext cx="11269662" cy="6030483"/>
            <a:chOff x="442913" y="715968"/>
            <a:chExt cx="11269662" cy="6030483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23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58C20B-E56B-450B-BBB0-2FD0696FF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397" r="1363" b="17049"/>
          <a:stretch/>
        </p:blipFill>
        <p:spPr>
          <a:xfrm>
            <a:off x="1050211" y="1901942"/>
            <a:ext cx="10091578" cy="2546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084367-8332-4AEE-8CDF-C2697583EFA6}"/>
              </a:ext>
            </a:extLst>
          </p:cNvPr>
          <p:cNvSpPr txBox="1"/>
          <p:nvPr/>
        </p:nvSpPr>
        <p:spPr>
          <a:xfrm>
            <a:off x="340272" y="76542"/>
            <a:ext cx="1137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465AA"/>
                </a:solidFill>
                <a:latin typeface="Century Gothic" panose="020B0502020202020204" pitchFamily="34" charset="0"/>
              </a:rPr>
              <a:t>Стандарты параллельного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9587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3CCA024-9DEF-4867-9ADE-B3865D64C9F8}"/>
              </a:ext>
            </a:extLst>
          </p:cNvPr>
          <p:cNvGrpSpPr/>
          <p:nvPr/>
        </p:nvGrpSpPr>
        <p:grpSpPr>
          <a:xfrm>
            <a:off x="340272" y="76542"/>
            <a:ext cx="11473903" cy="6669909"/>
            <a:chOff x="340272" y="76542"/>
            <a:chExt cx="114739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9FF480-095D-4572-B5F2-837E50F4C263}"/>
                </a:ext>
              </a:extLst>
            </p:cNvPr>
            <p:cNvSpPr txBox="1"/>
            <p:nvPr/>
          </p:nvSpPr>
          <p:spPr>
            <a:xfrm>
              <a:off x="11331998" y="6377118"/>
              <a:ext cx="482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1</a:t>
              </a:r>
              <a:r>
                <a:rPr lang="ru-RU" sz="1200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80452-3668-4853-995B-30AB188C6FEC}"/>
                </a:ext>
              </a:extLst>
            </p:cNvPr>
            <p:cNvSpPr txBox="1"/>
            <p:nvPr/>
          </p:nvSpPr>
          <p:spPr>
            <a:xfrm>
              <a:off x="340272" y="76542"/>
              <a:ext cx="1059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Анализ достигнутых результатов</a:t>
              </a:r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 II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15BED6C3-D3E8-43A9-916C-84FFB8DD4397}"/>
              </a:ext>
            </a:extLst>
          </p:cNvPr>
          <p:cNvGraphicFramePr>
            <a:graphicFrameLocks noGrp="1"/>
          </p:cNvGraphicFramePr>
          <p:nvPr/>
        </p:nvGraphicFramePr>
        <p:xfrm>
          <a:off x="2806595" y="814155"/>
          <a:ext cx="5439695" cy="24307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4388">
                  <a:extLst>
                    <a:ext uri="{9D8B030D-6E8A-4147-A177-3AD203B41FA5}">
                      <a16:colId xmlns:a16="http://schemas.microsoft.com/office/drawing/2014/main" val="1197162250"/>
                    </a:ext>
                  </a:extLst>
                </a:gridCol>
                <a:gridCol w="842038">
                  <a:extLst>
                    <a:ext uri="{9D8B030D-6E8A-4147-A177-3AD203B41FA5}">
                      <a16:colId xmlns:a16="http://schemas.microsoft.com/office/drawing/2014/main" val="263796083"/>
                    </a:ext>
                  </a:extLst>
                </a:gridCol>
                <a:gridCol w="1026233">
                  <a:extLst>
                    <a:ext uri="{9D8B030D-6E8A-4147-A177-3AD203B41FA5}">
                      <a16:colId xmlns:a16="http://schemas.microsoft.com/office/drawing/2014/main" val="1866373877"/>
                    </a:ext>
                  </a:extLst>
                </a:gridCol>
                <a:gridCol w="1157801">
                  <a:extLst>
                    <a:ext uri="{9D8B030D-6E8A-4147-A177-3AD203B41FA5}">
                      <a16:colId xmlns:a16="http://schemas.microsoft.com/office/drawing/2014/main" val="3751239278"/>
                    </a:ext>
                  </a:extLst>
                </a:gridCol>
                <a:gridCol w="1069235">
                  <a:extLst>
                    <a:ext uri="{9D8B030D-6E8A-4147-A177-3AD203B41FA5}">
                      <a16:colId xmlns:a16="http://schemas.microsoft.com/office/drawing/2014/main" val="3476512024"/>
                    </a:ext>
                  </a:extLst>
                </a:gridCol>
              </a:tblGrid>
              <a:tr h="1920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Вычислительное устройство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фотонов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189834"/>
                  </a:ext>
                </a:extLst>
              </a:tr>
              <a:tr h="18606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1 000 000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10 000 000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100 000 000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39708"/>
                  </a:ext>
                </a:extLst>
              </a:tr>
              <a:tr h="548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 Intel i9 9900K</a:t>
                      </a:r>
                      <a:b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(последовательная)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15 090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127 003 </a:t>
                      </a:r>
                      <a:r>
                        <a:rPr lang="ru-RU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1 415 620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15 263 247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182054"/>
                  </a:ext>
                </a:extLst>
              </a:tr>
              <a:tr h="595814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 Intel i9 9900K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916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8 739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101 055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1 689 416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850829"/>
                  </a:ext>
                </a:extLst>
              </a:tr>
              <a:tr h="494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Intel UHD Graphics 630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6 263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62 556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621 138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827278"/>
                  </a:ext>
                </a:extLst>
              </a:tr>
              <a:tr h="4131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NVIDIA RTX 3060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394 </a:t>
                      </a:r>
                      <a:r>
                        <a:rPr lang="ru-RU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1044 мс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6166 </a:t>
                      </a:r>
                      <a:r>
                        <a:rPr lang="ru-RU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60 830 </a:t>
                      </a:r>
                      <a:r>
                        <a:rPr lang="ru-RU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62664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A3AAD6F-26A1-4F29-B60E-7A7D0192545A}"/>
              </a:ext>
            </a:extLst>
          </p:cNvPr>
          <p:cNvGraphicFramePr>
            <a:graphicFrameLocks noGrp="1"/>
          </p:cNvGraphicFramePr>
          <p:nvPr/>
        </p:nvGraphicFramePr>
        <p:xfrm>
          <a:off x="2806594" y="3483155"/>
          <a:ext cx="5459432" cy="2542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966">
                  <a:extLst>
                    <a:ext uri="{9D8B030D-6E8A-4147-A177-3AD203B41FA5}">
                      <a16:colId xmlns:a16="http://schemas.microsoft.com/office/drawing/2014/main" val="2559715315"/>
                    </a:ext>
                  </a:extLst>
                </a:gridCol>
                <a:gridCol w="842038">
                  <a:extLst>
                    <a:ext uri="{9D8B030D-6E8A-4147-A177-3AD203B41FA5}">
                      <a16:colId xmlns:a16="http://schemas.microsoft.com/office/drawing/2014/main" val="2011625539"/>
                    </a:ext>
                  </a:extLst>
                </a:gridCol>
                <a:gridCol w="1039390">
                  <a:extLst>
                    <a:ext uri="{9D8B030D-6E8A-4147-A177-3AD203B41FA5}">
                      <a16:colId xmlns:a16="http://schemas.microsoft.com/office/drawing/2014/main" val="1339763124"/>
                    </a:ext>
                  </a:extLst>
                </a:gridCol>
                <a:gridCol w="1170958">
                  <a:extLst>
                    <a:ext uri="{9D8B030D-6E8A-4147-A177-3AD203B41FA5}">
                      <a16:colId xmlns:a16="http://schemas.microsoft.com/office/drawing/2014/main" val="3900349626"/>
                    </a:ext>
                  </a:extLst>
                </a:gridCol>
                <a:gridCol w="1056080">
                  <a:extLst>
                    <a:ext uri="{9D8B030D-6E8A-4147-A177-3AD203B41FA5}">
                      <a16:colId xmlns:a16="http://schemas.microsoft.com/office/drawing/2014/main" val="1473204715"/>
                    </a:ext>
                  </a:extLst>
                </a:gridCol>
              </a:tblGrid>
              <a:tr h="4626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Вычислительное устройство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Прирост производительности в зависимости от числа фотонов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023704"/>
                  </a:ext>
                </a:extLst>
              </a:tr>
              <a:tr h="22470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100 000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1 000 000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10 000 000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100 000 000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205402"/>
                  </a:ext>
                </a:extLst>
              </a:tr>
              <a:tr h="449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 Intel i9 9900K</a:t>
                      </a:r>
                      <a:b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(последовательная)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673346"/>
                  </a:ext>
                </a:extLst>
              </a:tr>
              <a:tr h="449416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 Intel i9 9900K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16,47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14,53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14,01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309960"/>
                  </a:ext>
                </a:extLst>
              </a:tr>
              <a:tr h="449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Intel UHD Graphics 630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24,70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20,28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22,63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24,57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619990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NVIDIA RTX 3060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38,30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121,65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229,58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250,92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966946"/>
                  </a:ext>
                </a:extLst>
              </a:tr>
            </a:tbl>
          </a:graphicData>
        </a:graphic>
      </p:graphicFrame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D0FDEFB-5546-4023-B45C-6B0B713958DF}"/>
              </a:ext>
            </a:extLst>
          </p:cNvPr>
          <p:cNvSpPr/>
          <p:nvPr/>
        </p:nvSpPr>
        <p:spPr>
          <a:xfrm>
            <a:off x="9239673" y="2654300"/>
            <a:ext cx="723477" cy="311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x250,92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1287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40272" y="76542"/>
            <a:ext cx="11372303" cy="6669909"/>
            <a:chOff x="340272" y="76542"/>
            <a:chExt cx="11372303" cy="666990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40272" y="76542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Data Parallel C++</a:t>
              </a:r>
              <a:endParaRPr lang="ru-RU" sz="2800" b="1" dirty="0">
                <a:solidFill>
                  <a:srgbClr val="1465AA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23</a:t>
            </a:r>
          </a:p>
        </p:txBody>
      </p:sp>
      <p:pic>
        <p:nvPicPr>
          <p:cNvPr id="11" name="Picture 4" descr="SYCL and DPC++ for Aurora | Argonne Leadership Computing Facility">
            <a:extLst>
              <a:ext uri="{FF2B5EF4-FFF2-40B4-BE49-F238E27FC236}">
                <a16:creationId xmlns:a16="http://schemas.microsoft.com/office/drawing/2014/main" id="{F8D8188D-380E-4EB5-95F3-7A199F18F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5093" r="9593" b="5028"/>
          <a:stretch/>
        </p:blipFill>
        <p:spPr bwMode="auto">
          <a:xfrm>
            <a:off x="796181" y="2357076"/>
            <a:ext cx="5364646" cy="31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4CA07B-FBE8-4228-A1AB-E0C0B2CBFD98}"/>
              </a:ext>
            </a:extLst>
          </p:cNvPr>
          <p:cNvSpPr txBox="1"/>
          <p:nvPr/>
        </p:nvSpPr>
        <p:spPr>
          <a:xfrm>
            <a:off x="442348" y="798394"/>
            <a:ext cx="1126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Parallel C++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стандарт параллельного программирования,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разработанный компанией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0A7E794-DA39-49E7-B5E5-8C12BA090700}"/>
              </a:ext>
            </a:extLst>
          </p:cNvPr>
          <p:cNvGrpSpPr/>
          <p:nvPr/>
        </p:nvGrpSpPr>
        <p:grpSpPr>
          <a:xfrm>
            <a:off x="7195061" y="1873265"/>
            <a:ext cx="4136937" cy="4114491"/>
            <a:chOff x="6533146" y="1043972"/>
            <a:chExt cx="4981075" cy="495405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312109D7-67BA-460E-ACA1-B7E9705FE6F4}"/>
                </a:ext>
              </a:extLst>
            </p:cNvPr>
            <p:cNvSpPr/>
            <p:nvPr/>
          </p:nvSpPr>
          <p:spPr>
            <a:xfrm>
              <a:off x="6533146" y="1043972"/>
              <a:ext cx="4981074" cy="8623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Программы и приложения</a:t>
              </a:r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440567D8-77AE-4796-813D-5D18C803885B}"/>
                </a:ext>
              </a:extLst>
            </p:cNvPr>
            <p:cNvSpPr/>
            <p:nvPr/>
          </p:nvSpPr>
          <p:spPr>
            <a:xfrm>
              <a:off x="6533147" y="2300496"/>
              <a:ext cx="4981074" cy="8623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Библиотеки и </a:t>
              </a:r>
              <a:r>
                <a:rPr lang="ru-RU" sz="2400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фреймверки</a:t>
              </a:r>
              <a:endParaRPr lang="ru-RU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CDDB728B-A4EF-4AAB-88B0-73761E6752FF}"/>
                </a:ext>
              </a:extLst>
            </p:cNvPr>
            <p:cNvSpPr/>
            <p:nvPr/>
          </p:nvSpPr>
          <p:spPr>
            <a:xfrm>
              <a:off x="6533147" y="3610706"/>
              <a:ext cx="4981074" cy="862386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oneAPI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4C0845A5-27DC-4616-84D2-8EF9FF7D835D}"/>
                </a:ext>
              </a:extLst>
            </p:cNvPr>
            <p:cNvSpPr/>
            <p:nvPr/>
          </p:nvSpPr>
          <p:spPr>
            <a:xfrm>
              <a:off x="6533147" y="4920916"/>
              <a:ext cx="1189256" cy="10771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6"/>
                  </a:solidFill>
                </a:rPr>
                <a:t>GPU</a:t>
              </a:r>
              <a:endParaRPr lang="ru-RU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155D002-57EC-4E35-B512-99BC3D2CFA36}"/>
                </a:ext>
              </a:extLst>
            </p:cNvPr>
            <p:cNvSpPr/>
            <p:nvPr/>
          </p:nvSpPr>
          <p:spPr>
            <a:xfrm>
              <a:off x="8429056" y="4920916"/>
              <a:ext cx="1189256" cy="10771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CPU</a:t>
              </a:r>
              <a:endParaRPr lang="ru-RU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F3A18797-5C30-4658-96EF-37DA15D6319C}"/>
                </a:ext>
              </a:extLst>
            </p:cNvPr>
            <p:cNvSpPr/>
            <p:nvPr/>
          </p:nvSpPr>
          <p:spPr>
            <a:xfrm>
              <a:off x="10324965" y="4920916"/>
              <a:ext cx="1189256" cy="10771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FPGA</a:t>
              </a:r>
              <a:endParaRPr lang="ru-RU" sz="24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D00A1BF2-1861-405E-8751-3B5133F167A6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9023683" y="1906358"/>
              <a:ext cx="1" cy="39413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4B85D56A-2C44-4705-960E-2B9AD05D1E51}"/>
                </a:ext>
              </a:extLst>
            </p:cNvPr>
            <p:cNvCxnSpPr>
              <a:cxnSpLocks/>
            </p:cNvCxnSpPr>
            <p:nvPr/>
          </p:nvCxnSpPr>
          <p:spPr>
            <a:xfrm>
              <a:off x="9023682" y="3175905"/>
              <a:ext cx="1" cy="39413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F217B43F-C55E-4B4C-A987-45F9E79498B0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7127775" y="4409091"/>
              <a:ext cx="0" cy="51182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EC109D8B-3D95-492D-997E-1B392140CE2D}"/>
                </a:ext>
              </a:extLst>
            </p:cNvPr>
            <p:cNvCxnSpPr>
              <a:cxnSpLocks/>
              <a:stCxn id="41" idx="2"/>
              <a:endCxn id="43" idx="0"/>
            </p:cNvCxnSpPr>
            <p:nvPr/>
          </p:nvCxnSpPr>
          <p:spPr>
            <a:xfrm>
              <a:off x="9023684" y="4473092"/>
              <a:ext cx="0" cy="447824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216861D3-EA53-4A4E-936B-A3F8F73B41C5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>
              <a:off x="10919593" y="4585676"/>
              <a:ext cx="0" cy="33524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216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7915997-50DB-42C2-8F2E-E2E21E4AF2F0}"/>
              </a:ext>
            </a:extLst>
          </p:cNvPr>
          <p:cNvCxnSpPr>
            <a:cxnSpLocks/>
          </p:cNvCxnSpPr>
          <p:nvPr/>
        </p:nvCxnSpPr>
        <p:spPr>
          <a:xfrm flipH="1">
            <a:off x="2357657" y="3868803"/>
            <a:ext cx="646277" cy="6067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137F05B-04A0-40CC-BEE1-AE498DF97330}"/>
              </a:ext>
            </a:extLst>
          </p:cNvPr>
          <p:cNvGrpSpPr/>
          <p:nvPr/>
        </p:nvGrpSpPr>
        <p:grpSpPr>
          <a:xfrm>
            <a:off x="1888025" y="1513071"/>
            <a:ext cx="3883698" cy="3388276"/>
            <a:chOff x="6742997" y="1598590"/>
            <a:chExt cx="3883698" cy="338827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2B5A20AE-8191-40EE-B317-D50293333982}"/>
                </a:ext>
              </a:extLst>
            </p:cNvPr>
            <p:cNvGrpSpPr/>
            <p:nvPr/>
          </p:nvGrpSpPr>
          <p:grpSpPr>
            <a:xfrm>
              <a:off x="6742997" y="1598590"/>
              <a:ext cx="3577491" cy="3388276"/>
              <a:chOff x="6742997" y="1598590"/>
              <a:chExt cx="3577491" cy="3388276"/>
            </a:xfrm>
          </p:grpSpPr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C64B4DDC-4862-42A4-A7B8-558C0645D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531" y="4514592"/>
                <a:ext cx="484416" cy="46161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F3E7A07D-6B05-4032-B084-8E3EBACC7AE1}"/>
                  </a:ext>
                </a:extLst>
              </p:cNvPr>
              <p:cNvGrpSpPr/>
              <p:nvPr/>
            </p:nvGrpSpPr>
            <p:grpSpPr>
              <a:xfrm>
                <a:off x="6742997" y="1598590"/>
                <a:ext cx="3577491" cy="3388276"/>
                <a:chOff x="6742997" y="1598590"/>
                <a:chExt cx="3577491" cy="3388276"/>
              </a:xfrm>
            </p:grpSpPr>
            <p:cxnSp>
              <p:nvCxnSpPr>
                <p:cNvPr id="13" name="Прямая соединительная линия 12">
                  <a:extLst>
                    <a:ext uri="{FF2B5EF4-FFF2-40B4-BE49-F238E27FC236}">
                      <a16:creationId xmlns:a16="http://schemas.microsoft.com/office/drawing/2014/main" id="{EE8939A3-5E6F-4434-AA63-35021F4EA3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1891276"/>
                  <a:ext cx="505606" cy="47060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Прямая соединительная линия 13">
                  <a:extLst>
                    <a:ext uri="{FF2B5EF4-FFF2-40B4-BE49-F238E27FC236}">
                      <a16:creationId xmlns:a16="http://schemas.microsoft.com/office/drawing/2014/main" id="{574620C6-4832-46C6-97CB-238794E72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180783"/>
                  <a:ext cx="500301" cy="457795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Прямая соединительная линия 14">
                  <a:extLst>
                    <a:ext uri="{FF2B5EF4-FFF2-40B4-BE49-F238E27FC236}">
                      <a16:creationId xmlns:a16="http://schemas.microsoft.com/office/drawing/2014/main" id="{EB9E0C6D-72C7-4A90-8256-E32837AAD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542" y="2469016"/>
                  <a:ext cx="507594" cy="48224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единительная линия 15">
                  <a:extLst>
                    <a:ext uri="{FF2B5EF4-FFF2-40B4-BE49-F238E27FC236}">
                      <a16:creationId xmlns:a16="http://schemas.microsoft.com/office/drawing/2014/main" id="{77694A0C-AEE7-499A-A845-94E1E8559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762139"/>
                  <a:ext cx="500302" cy="46898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единительная линия 16">
                  <a:extLst>
                    <a:ext uri="{FF2B5EF4-FFF2-40B4-BE49-F238E27FC236}">
                      <a16:creationId xmlns:a16="http://schemas.microsoft.com/office/drawing/2014/main" id="{290EE816-CDA5-4C00-9E9A-ADDE9C708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42997" y="3098895"/>
                  <a:ext cx="493120" cy="46748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единительная линия 17">
                  <a:extLst>
                    <a:ext uri="{FF2B5EF4-FFF2-40B4-BE49-F238E27FC236}">
                      <a16:creationId xmlns:a16="http://schemas.microsoft.com/office/drawing/2014/main" id="{4E8183F3-EFDC-4822-BCE6-EA2473DDF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335" y="3345488"/>
                  <a:ext cx="501800" cy="47261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3AAEDDE-FED0-40C0-B195-E2063FFD52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3628129"/>
                  <a:ext cx="501360" cy="47840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AD49A4A4-B47D-4A56-A6E9-A4C667AEA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139" y="3924189"/>
                  <a:ext cx="501874" cy="46509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Прямая соединительная линия 20">
                  <a:extLst>
                    <a:ext uri="{FF2B5EF4-FFF2-40B4-BE49-F238E27FC236}">
                      <a16:creationId xmlns:a16="http://schemas.microsoft.com/office/drawing/2014/main" id="{FC2CA57E-5E14-435A-B6E0-FEE83A8DC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4210792"/>
                  <a:ext cx="509748" cy="47958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90E3CF77-409D-41F6-9F20-8FA924308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1917" y="1723402"/>
                  <a:ext cx="0" cy="289622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4CB5B4C0-FE6A-4E4B-B1FC-816F165E9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0802" y="1831720"/>
                  <a:ext cx="0" cy="2904556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66EC2406-BAEB-46D2-9A38-79C00720E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085677"/>
                  <a:ext cx="2636" cy="2890527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7E30A811-01E6-412E-B9F6-9A0BD88245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55533" y="4617247"/>
                  <a:ext cx="3033042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0BF4D5E-FEF4-4715-A01C-7D593259F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40803" y="4730458"/>
                  <a:ext cx="3029615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7C610A20-D6C2-44E2-A97C-B39BE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8108" y="4976204"/>
                  <a:ext cx="3043065" cy="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D78372A7-53B9-4170-BD9C-AADC49383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3337" y="4190481"/>
                  <a:ext cx="785021" cy="785021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EC3D48D5-8FF1-4AB2-B49F-E4F773169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0348" y="4184650"/>
                  <a:ext cx="790850" cy="790852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Прямая соединительная линия 29">
                  <a:extLst>
                    <a:ext uri="{FF2B5EF4-FFF2-40B4-BE49-F238E27FC236}">
                      <a16:creationId xmlns:a16="http://schemas.microsoft.com/office/drawing/2014/main" id="{7B19336F-FA8E-4A77-AE12-CE4B2B672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98831" y="4184650"/>
                  <a:ext cx="793252" cy="793252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D69712EE-0A87-4F6C-A531-02B030FFF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12613" y="4193043"/>
                  <a:ext cx="784859" cy="784859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Прямая соединительная линия 31">
                  <a:extLst>
                    <a:ext uri="{FF2B5EF4-FFF2-40B4-BE49-F238E27FC236}">
                      <a16:creationId xmlns:a16="http://schemas.microsoft.com/office/drawing/2014/main" id="{EBD8D087-DF6E-47E7-98AA-7E7E1DB37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11353" y="4184650"/>
                  <a:ext cx="791554" cy="791554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Прямая соединительная линия 32">
                  <a:extLst>
                    <a:ext uri="{FF2B5EF4-FFF2-40B4-BE49-F238E27FC236}">
                      <a16:creationId xmlns:a16="http://schemas.microsoft.com/office/drawing/2014/main" id="{6A6D790F-5AE1-4D19-B2E9-F224C3C96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7070" y="4184650"/>
                  <a:ext cx="798710" cy="798710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Прямая соединительная линия 33">
                  <a:extLst>
                    <a:ext uri="{FF2B5EF4-FFF2-40B4-BE49-F238E27FC236}">
                      <a16:creationId xmlns:a16="http://schemas.microsoft.com/office/drawing/2014/main" id="{4CD0E7E9-E8C4-4836-854F-8B7A783F6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14915" y="4184650"/>
                  <a:ext cx="798993" cy="798993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7530A0C9-60E6-4D2A-91D8-5EC5A0133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12760" y="4184350"/>
                  <a:ext cx="810214" cy="800307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99114D2A-1D56-4B8D-96BB-A1A7A05C9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17973" y="4184350"/>
                  <a:ext cx="802515" cy="802516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Прямая соединительная линия 36">
                  <a:extLst>
                    <a:ext uri="{FF2B5EF4-FFF2-40B4-BE49-F238E27FC236}">
                      <a16:creationId xmlns:a16="http://schemas.microsoft.com/office/drawing/2014/main" id="{19E64415-5E04-49D3-BA80-747970DB5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31174" y="4504505"/>
                  <a:ext cx="480019" cy="47659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9BD06C44-FB05-48F8-8D39-8ACF11ECE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16174" y="1951075"/>
                  <a:ext cx="0" cy="2892388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Прямая соединительная линия 38">
                  <a:extLst>
                    <a:ext uri="{FF2B5EF4-FFF2-40B4-BE49-F238E27FC236}">
                      <a16:creationId xmlns:a16="http://schemas.microsoft.com/office/drawing/2014/main" id="{EBD1951D-5BB1-4238-87B8-9334A8B25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20941" y="4841081"/>
                  <a:ext cx="3039034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7DFE6FD7-9F4C-459D-8A17-EEE326AB9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1598590"/>
                  <a:ext cx="505370" cy="48425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E4DA3703-FC0D-491A-B2F4-D55279040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8395" y="4389279"/>
              <a:ext cx="301878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F9D1B2B-5AE9-4D46-AC5B-A26948717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904" y="4282123"/>
              <a:ext cx="30330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C4C37155-7202-4D51-8B4E-C72C3C082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3653" y="4187366"/>
              <a:ext cx="303304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79558BD-CDD5-4528-A092-C32BB1A5867A}"/>
              </a:ext>
            </a:extLst>
          </p:cNvPr>
          <p:cNvGrpSpPr/>
          <p:nvPr/>
        </p:nvGrpSpPr>
        <p:grpSpPr>
          <a:xfrm>
            <a:off x="2429422" y="1208335"/>
            <a:ext cx="3341678" cy="2922277"/>
            <a:chOff x="7284394" y="1293854"/>
            <a:chExt cx="3341678" cy="2922277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BD81CC8-4767-4082-9228-77FAA6C52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0512" y="3909264"/>
              <a:ext cx="315144" cy="306867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89AA584-4230-496A-9E59-71384B950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622626"/>
              <a:ext cx="312985" cy="30476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6BBBA6A4-4A0F-42BB-9861-0EA6CEDCE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324721"/>
              <a:ext cx="318013" cy="30966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07B9D3AF-7061-475F-A85B-11C670787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035929"/>
              <a:ext cx="318496" cy="31013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DACE498-F989-435B-BBE3-FBA86B2A1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2754577"/>
              <a:ext cx="314012" cy="30576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F032E7F7-4512-4FDE-B0E3-F80798C30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7299" y="2441762"/>
              <a:ext cx="327961" cy="319348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C46F8430-89BE-4E85-BBD0-D44B63B41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2165101"/>
              <a:ext cx="315921" cy="307624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C793EBFD-58E4-46C7-946E-19A9C7B97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1885875"/>
              <a:ext cx="311464" cy="303284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E9AFC3E7-1339-400C-A7F9-FF904363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1587108"/>
              <a:ext cx="319884" cy="311483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51A0EFB1-F10D-445E-B1D6-C00A6DE4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943" y="1294564"/>
              <a:ext cx="313112" cy="304889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46D87373-DB5D-45A7-8D97-7549BF225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7760" y="1301142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3222B62A-4983-4804-9B23-AF3CAC446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999" y="1297004"/>
              <a:ext cx="308082" cy="29999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03EA1C94-35A2-4849-9724-16858390D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3997" y="1294563"/>
              <a:ext cx="313113" cy="304890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76C9BB18-E5F7-445C-B6BD-7A35EA03F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7114" y="1301021"/>
              <a:ext cx="299940" cy="292063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E1986134-F23E-4747-96E0-D3CEA2029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7298" y="1294108"/>
              <a:ext cx="316837" cy="308516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213DEB2-9CF8-4F6F-9F06-D95F5C2B9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3153" y="1301319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B9545CBA-C9DD-4CC6-89FF-F77FBF8A7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3515" y="1310294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8082BE71-C7B4-44B1-9CD7-2697DE4CF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394" y="1297900"/>
              <a:ext cx="313773" cy="305532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EA084424-F722-48A0-936F-0C907FA5C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9468" y="1303575"/>
              <a:ext cx="303858" cy="295878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2C3BAE48-877C-4B5F-BEEA-F920C7F4F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645" y="1293854"/>
              <a:ext cx="313841" cy="305599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2" name="Таблица 10">
            <a:extLst>
              <a:ext uri="{FF2B5EF4-FFF2-40B4-BE49-F238E27FC236}">
                <a16:creationId xmlns:a16="http://schemas.microsoft.com/office/drawing/2014/main" id="{2F84F853-6538-4A16-9A44-8358822F9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82468"/>
              </p:ext>
            </p:extLst>
          </p:nvPr>
        </p:nvGraphicFramePr>
        <p:xfrm>
          <a:off x="2417924" y="1516251"/>
          <a:ext cx="3033152" cy="290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483">
                  <a:extLst>
                    <a:ext uri="{9D8B030D-6E8A-4147-A177-3AD203B41FA5}">
                      <a16:colId xmlns:a16="http://schemas.microsoft.com/office/drawing/2014/main" val="2191363049"/>
                    </a:ext>
                  </a:extLst>
                </a:gridCol>
                <a:gridCol w="306861">
                  <a:extLst>
                    <a:ext uri="{9D8B030D-6E8A-4147-A177-3AD203B41FA5}">
                      <a16:colId xmlns:a16="http://schemas.microsoft.com/office/drawing/2014/main" val="2090020539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158015517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523934912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789450923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3198502363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093059411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3166711984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039703285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1258590114"/>
                    </a:ext>
                  </a:extLst>
                </a:gridCol>
              </a:tblGrid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3028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4273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779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43594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7180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7437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279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17094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579434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872221"/>
                  </a:ext>
                </a:extLst>
              </a:tr>
            </a:tbl>
          </a:graphicData>
        </a:graphic>
      </p:graphicFrame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56A3DA42-1518-4EFD-82B2-DE05CD9DAA84}"/>
              </a:ext>
            </a:extLst>
          </p:cNvPr>
          <p:cNvGrpSpPr/>
          <p:nvPr/>
        </p:nvGrpSpPr>
        <p:grpSpPr>
          <a:xfrm>
            <a:off x="2444229" y="1399979"/>
            <a:ext cx="3244220" cy="2920577"/>
            <a:chOff x="7299201" y="1485498"/>
            <a:chExt cx="3244220" cy="2920577"/>
          </a:xfrm>
        </p:grpSpPr>
        <p:sp>
          <p:nvSpPr>
            <p:cNvPr id="64" name="Параллелограмм 63">
              <a:extLst>
                <a:ext uri="{FF2B5EF4-FFF2-40B4-BE49-F238E27FC236}">
                  <a16:creationId xmlns:a16="http://schemas.microsoft.com/office/drawing/2014/main" id="{8034B9C5-0ECB-4680-B5E3-8D06867F8257}"/>
                </a:ext>
              </a:extLst>
            </p:cNvPr>
            <p:cNvSpPr/>
            <p:nvPr/>
          </p:nvSpPr>
          <p:spPr>
            <a:xfrm>
              <a:off x="7299201" y="1485499"/>
              <a:ext cx="402152" cy="108814"/>
            </a:xfrm>
            <a:prstGeom prst="parallelogram">
              <a:avLst>
                <a:gd name="adj" fmla="val 107024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араллелограмм 64">
              <a:extLst>
                <a:ext uri="{FF2B5EF4-FFF2-40B4-BE49-F238E27FC236}">
                  <a16:creationId xmlns:a16="http://schemas.microsoft.com/office/drawing/2014/main" id="{EF4CF846-FD91-4B32-8BE3-64CADBF542AD}"/>
                </a:ext>
              </a:extLst>
            </p:cNvPr>
            <p:cNvSpPr/>
            <p:nvPr/>
          </p:nvSpPr>
          <p:spPr>
            <a:xfrm>
              <a:off x="7600303" y="1485498"/>
              <a:ext cx="397390" cy="108814"/>
            </a:xfrm>
            <a:prstGeom prst="parallelogram">
              <a:avLst>
                <a:gd name="adj" fmla="val 10264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араллелограмм 65">
              <a:extLst>
                <a:ext uri="{FF2B5EF4-FFF2-40B4-BE49-F238E27FC236}">
                  <a16:creationId xmlns:a16="http://schemas.microsoft.com/office/drawing/2014/main" id="{5E7C5E2C-EA8B-452C-BC26-2348CDA1D15B}"/>
                </a:ext>
              </a:extLst>
            </p:cNvPr>
            <p:cNvSpPr/>
            <p:nvPr/>
          </p:nvSpPr>
          <p:spPr>
            <a:xfrm>
              <a:off x="7897527" y="1486828"/>
              <a:ext cx="403989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араллелограмм 66">
              <a:extLst>
                <a:ext uri="{FF2B5EF4-FFF2-40B4-BE49-F238E27FC236}">
                  <a16:creationId xmlns:a16="http://schemas.microsoft.com/office/drawing/2014/main" id="{2EA7D689-791A-4698-A405-4D79518E8230}"/>
                </a:ext>
              </a:extLst>
            </p:cNvPr>
            <p:cNvSpPr/>
            <p:nvPr/>
          </p:nvSpPr>
          <p:spPr>
            <a:xfrm>
              <a:off x="8199605" y="1485498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араллелограмм 67">
              <a:extLst>
                <a:ext uri="{FF2B5EF4-FFF2-40B4-BE49-F238E27FC236}">
                  <a16:creationId xmlns:a16="http://schemas.microsoft.com/office/drawing/2014/main" id="{3F021BBA-339A-47DD-A842-F71ECC060AD4}"/>
                </a:ext>
              </a:extLst>
            </p:cNvPr>
            <p:cNvSpPr/>
            <p:nvPr/>
          </p:nvSpPr>
          <p:spPr>
            <a:xfrm>
              <a:off x="8498215" y="1487051"/>
              <a:ext cx="412596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араллелограмм 68">
              <a:extLst>
                <a:ext uri="{FF2B5EF4-FFF2-40B4-BE49-F238E27FC236}">
                  <a16:creationId xmlns:a16="http://schemas.microsoft.com/office/drawing/2014/main" id="{77EF5E1E-F024-4B59-9DE4-F57F1AE7F174}"/>
                </a:ext>
              </a:extLst>
            </p:cNvPr>
            <p:cNvSpPr/>
            <p:nvPr/>
          </p:nvSpPr>
          <p:spPr>
            <a:xfrm>
              <a:off x="8809411" y="1487327"/>
              <a:ext cx="393612" cy="108814"/>
            </a:xfrm>
            <a:prstGeom prst="parallelogram">
              <a:avLst>
                <a:gd name="adj" fmla="val 10264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араллелограмм 69">
              <a:extLst>
                <a:ext uri="{FF2B5EF4-FFF2-40B4-BE49-F238E27FC236}">
                  <a16:creationId xmlns:a16="http://schemas.microsoft.com/office/drawing/2014/main" id="{FEEE3D3F-7CDE-4679-8BC2-BCC6D454CAE3}"/>
                </a:ext>
              </a:extLst>
            </p:cNvPr>
            <p:cNvSpPr/>
            <p:nvPr/>
          </p:nvSpPr>
          <p:spPr>
            <a:xfrm>
              <a:off x="9104359" y="1486180"/>
              <a:ext cx="412596" cy="108814"/>
            </a:xfrm>
            <a:prstGeom prst="parallelogram">
              <a:avLst>
                <a:gd name="adj" fmla="val 10264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Параллелограмм 70">
              <a:extLst>
                <a:ext uri="{FF2B5EF4-FFF2-40B4-BE49-F238E27FC236}">
                  <a16:creationId xmlns:a16="http://schemas.microsoft.com/office/drawing/2014/main" id="{DF4C94A0-F93A-4990-91EC-0244EC0535C1}"/>
                </a:ext>
              </a:extLst>
            </p:cNvPr>
            <p:cNvSpPr/>
            <p:nvPr/>
          </p:nvSpPr>
          <p:spPr>
            <a:xfrm>
              <a:off x="9415237" y="1485498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Параллелограмм 71">
              <a:extLst>
                <a:ext uri="{FF2B5EF4-FFF2-40B4-BE49-F238E27FC236}">
                  <a16:creationId xmlns:a16="http://schemas.microsoft.com/office/drawing/2014/main" id="{96396C4E-92DF-461E-B421-378728CC8FBC}"/>
                </a:ext>
              </a:extLst>
            </p:cNvPr>
            <p:cNvSpPr/>
            <p:nvPr/>
          </p:nvSpPr>
          <p:spPr>
            <a:xfrm>
              <a:off x="9713908" y="1486789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араллелограмм 72">
              <a:extLst>
                <a:ext uri="{FF2B5EF4-FFF2-40B4-BE49-F238E27FC236}">
                  <a16:creationId xmlns:a16="http://schemas.microsoft.com/office/drawing/2014/main" id="{7842FE7A-00AB-4791-8AEA-FDA37EF2A15D}"/>
                </a:ext>
              </a:extLst>
            </p:cNvPr>
            <p:cNvSpPr/>
            <p:nvPr/>
          </p:nvSpPr>
          <p:spPr>
            <a:xfrm>
              <a:off x="10014197" y="1487704"/>
              <a:ext cx="400895" cy="108814"/>
            </a:xfrm>
            <a:prstGeom prst="parallelogram">
              <a:avLst>
                <a:gd name="adj" fmla="val 10264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араллелограмм 73">
              <a:extLst>
                <a:ext uri="{FF2B5EF4-FFF2-40B4-BE49-F238E27FC236}">
                  <a16:creationId xmlns:a16="http://schemas.microsoft.com/office/drawing/2014/main" id="{845872E4-46C1-428E-9A9B-F5D6FBB61561}"/>
                </a:ext>
              </a:extLst>
            </p:cNvPr>
            <p:cNvSpPr/>
            <p:nvPr/>
          </p:nvSpPr>
          <p:spPr>
            <a:xfrm rot="18952369">
              <a:off x="10189436" y="1585734"/>
              <a:ext cx="351099" cy="209173"/>
            </a:xfrm>
            <a:prstGeom prst="parallelogram">
              <a:avLst>
                <a:gd name="adj" fmla="val 9809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араллелограмм 74">
              <a:extLst>
                <a:ext uri="{FF2B5EF4-FFF2-40B4-BE49-F238E27FC236}">
                  <a16:creationId xmlns:a16="http://schemas.microsoft.com/office/drawing/2014/main" id="{89558672-8C10-4CF4-93C6-1877901B8367}"/>
                </a:ext>
              </a:extLst>
            </p:cNvPr>
            <p:cNvSpPr/>
            <p:nvPr/>
          </p:nvSpPr>
          <p:spPr>
            <a:xfrm rot="18952369">
              <a:off x="10189299" y="1888690"/>
              <a:ext cx="351099" cy="201943"/>
            </a:xfrm>
            <a:prstGeom prst="parallelogram">
              <a:avLst>
                <a:gd name="adj" fmla="val 9809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араллелограмм 75">
              <a:extLst>
                <a:ext uri="{FF2B5EF4-FFF2-40B4-BE49-F238E27FC236}">
                  <a16:creationId xmlns:a16="http://schemas.microsoft.com/office/drawing/2014/main" id="{D134A910-417E-45AE-90E4-0BD2CA6B801E}"/>
                </a:ext>
              </a:extLst>
            </p:cNvPr>
            <p:cNvSpPr/>
            <p:nvPr/>
          </p:nvSpPr>
          <p:spPr>
            <a:xfrm rot="18952369">
              <a:off x="10194923" y="2176845"/>
              <a:ext cx="342036" cy="195203"/>
            </a:xfrm>
            <a:prstGeom prst="parallelogram">
              <a:avLst>
                <a:gd name="adj" fmla="val 9809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араллелограмм 76">
              <a:extLst>
                <a:ext uri="{FF2B5EF4-FFF2-40B4-BE49-F238E27FC236}">
                  <a16:creationId xmlns:a16="http://schemas.microsoft.com/office/drawing/2014/main" id="{CFF7EDBE-4C96-4215-8476-93158824C7AD}"/>
                </a:ext>
              </a:extLst>
            </p:cNvPr>
            <p:cNvSpPr/>
            <p:nvPr/>
          </p:nvSpPr>
          <p:spPr>
            <a:xfrm rot="18952369">
              <a:off x="10196187" y="2459377"/>
              <a:ext cx="339349" cy="192834"/>
            </a:xfrm>
            <a:prstGeom prst="parallelogram">
              <a:avLst>
                <a:gd name="adj" fmla="val 98097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араллелограмм 77">
              <a:extLst>
                <a:ext uri="{FF2B5EF4-FFF2-40B4-BE49-F238E27FC236}">
                  <a16:creationId xmlns:a16="http://schemas.microsoft.com/office/drawing/2014/main" id="{A275DD8A-9125-4178-9825-24F2D133BE0B}"/>
                </a:ext>
              </a:extLst>
            </p:cNvPr>
            <p:cNvSpPr/>
            <p:nvPr/>
          </p:nvSpPr>
          <p:spPr>
            <a:xfrm rot="18952369">
              <a:off x="10186324" y="2740195"/>
              <a:ext cx="357097" cy="219362"/>
            </a:xfrm>
            <a:prstGeom prst="parallelogram">
              <a:avLst>
                <a:gd name="adj" fmla="val 97211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араллелограмм 78">
              <a:extLst>
                <a:ext uri="{FF2B5EF4-FFF2-40B4-BE49-F238E27FC236}">
                  <a16:creationId xmlns:a16="http://schemas.microsoft.com/office/drawing/2014/main" id="{E5C6E3C2-A0F2-40EF-A904-0C687160873F}"/>
                </a:ext>
              </a:extLst>
            </p:cNvPr>
            <p:cNvSpPr/>
            <p:nvPr/>
          </p:nvSpPr>
          <p:spPr>
            <a:xfrm rot="18952369">
              <a:off x="10194795" y="3050107"/>
              <a:ext cx="344223" cy="197434"/>
            </a:xfrm>
            <a:prstGeom prst="parallelogram">
              <a:avLst>
                <a:gd name="adj" fmla="val 97211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араллелограмм 79">
              <a:extLst>
                <a:ext uri="{FF2B5EF4-FFF2-40B4-BE49-F238E27FC236}">
                  <a16:creationId xmlns:a16="http://schemas.microsoft.com/office/drawing/2014/main" id="{CD0015FE-B14E-49A7-B18A-010E7AE5D9F2}"/>
                </a:ext>
              </a:extLst>
            </p:cNvPr>
            <p:cNvSpPr/>
            <p:nvPr/>
          </p:nvSpPr>
          <p:spPr>
            <a:xfrm rot="18952369">
              <a:off x="10194393" y="3338394"/>
              <a:ext cx="344223" cy="197434"/>
            </a:xfrm>
            <a:prstGeom prst="parallelogram">
              <a:avLst>
                <a:gd name="adj" fmla="val 97211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араллелограмм 80">
              <a:extLst>
                <a:ext uri="{FF2B5EF4-FFF2-40B4-BE49-F238E27FC236}">
                  <a16:creationId xmlns:a16="http://schemas.microsoft.com/office/drawing/2014/main" id="{CE2C47C9-7039-40A2-8650-27DCC38C3183}"/>
                </a:ext>
              </a:extLst>
            </p:cNvPr>
            <p:cNvSpPr/>
            <p:nvPr/>
          </p:nvSpPr>
          <p:spPr>
            <a:xfrm rot="18952369">
              <a:off x="10193943" y="3625223"/>
              <a:ext cx="344223" cy="202357"/>
            </a:xfrm>
            <a:prstGeom prst="parallelogram">
              <a:avLst>
                <a:gd name="adj" fmla="val 97211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Параллелограмм 81">
              <a:extLst>
                <a:ext uri="{FF2B5EF4-FFF2-40B4-BE49-F238E27FC236}">
                  <a16:creationId xmlns:a16="http://schemas.microsoft.com/office/drawing/2014/main" id="{D96024CB-A25E-4A22-8EAE-62AE550EE5E3}"/>
                </a:ext>
              </a:extLst>
            </p:cNvPr>
            <p:cNvSpPr/>
            <p:nvPr/>
          </p:nvSpPr>
          <p:spPr>
            <a:xfrm rot="18952369">
              <a:off x="10193863" y="3921054"/>
              <a:ext cx="344223" cy="199608"/>
            </a:xfrm>
            <a:prstGeom prst="parallelogram">
              <a:avLst>
                <a:gd name="adj" fmla="val 97211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Параллелограмм 82">
              <a:extLst>
                <a:ext uri="{FF2B5EF4-FFF2-40B4-BE49-F238E27FC236}">
                  <a16:creationId xmlns:a16="http://schemas.microsoft.com/office/drawing/2014/main" id="{CB9038AC-C672-4921-98E9-A9D78E9829AD}"/>
                </a:ext>
              </a:extLst>
            </p:cNvPr>
            <p:cNvSpPr/>
            <p:nvPr/>
          </p:nvSpPr>
          <p:spPr>
            <a:xfrm rot="18952369">
              <a:off x="10193907" y="4206467"/>
              <a:ext cx="344223" cy="199608"/>
            </a:xfrm>
            <a:prstGeom prst="parallelogram">
              <a:avLst>
                <a:gd name="adj" fmla="val 97211"/>
              </a:avLst>
            </a:prstGeom>
            <a:solidFill>
              <a:srgbClr val="C6D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852DFD19-65A9-4ECB-BCA9-AA87CFF98E75}"/>
              </a:ext>
            </a:extLst>
          </p:cNvPr>
          <p:cNvGrpSpPr/>
          <p:nvPr/>
        </p:nvGrpSpPr>
        <p:grpSpPr>
          <a:xfrm>
            <a:off x="2543423" y="1209045"/>
            <a:ext cx="3227601" cy="3211769"/>
            <a:chOff x="7398395" y="1294564"/>
            <a:chExt cx="3227601" cy="3211769"/>
          </a:xfrm>
        </p:grpSpPr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8E41B07F-B810-47EC-BC3F-198CDF2F345F}"/>
                </a:ext>
              </a:extLst>
            </p:cNvPr>
            <p:cNvGrpSpPr/>
            <p:nvPr/>
          </p:nvGrpSpPr>
          <p:grpSpPr>
            <a:xfrm>
              <a:off x="7398395" y="1294564"/>
              <a:ext cx="3227601" cy="3098957"/>
              <a:chOff x="7398395" y="1294564"/>
              <a:chExt cx="3227601" cy="3098957"/>
            </a:xfrm>
          </p:grpSpPr>
          <p:cxnSp>
            <p:nvCxnSpPr>
              <p:cNvPr id="87" name="Прямая соединительная линия 86">
                <a:extLst>
                  <a:ext uri="{FF2B5EF4-FFF2-40B4-BE49-F238E27FC236}">
                    <a16:creationId xmlns:a16="http://schemas.microsoft.com/office/drawing/2014/main" id="{17020B30-7BF0-4410-9B5F-DA3B099856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19557" y="1485900"/>
                <a:ext cx="0" cy="290762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Прямая соединительная линия 87">
                <a:extLst>
                  <a:ext uri="{FF2B5EF4-FFF2-40B4-BE49-F238E27FC236}">
                    <a16:creationId xmlns:a16="http://schemas.microsoft.com/office/drawing/2014/main" id="{EEAC5CAE-1EAC-4140-BB95-8D2963B74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8395" y="1489076"/>
                <a:ext cx="301878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88">
                <a:extLst>
                  <a:ext uri="{FF2B5EF4-FFF2-40B4-BE49-F238E27FC236}">
                    <a16:creationId xmlns:a16="http://schemas.microsoft.com/office/drawing/2014/main" id="{B9524D04-042C-432F-BE8B-003E40F5B6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7606" y="1381761"/>
                <a:ext cx="3007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>
                <a:extLst>
                  <a:ext uri="{FF2B5EF4-FFF2-40B4-BE49-F238E27FC236}">
                    <a16:creationId xmlns:a16="http://schemas.microsoft.com/office/drawing/2014/main" id="{8F66CF66-00DD-4A74-AF84-ACEFE971A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5125" y="1381761"/>
                <a:ext cx="1472" cy="29003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Прямая соединительная линия 90">
                <a:extLst>
                  <a:ext uri="{FF2B5EF4-FFF2-40B4-BE49-F238E27FC236}">
                    <a16:creationId xmlns:a16="http://schemas.microsoft.com/office/drawing/2014/main" id="{40497C6A-013A-480E-BD22-4B75870B8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3653" y="1294564"/>
                <a:ext cx="3026908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:a16="http://schemas.microsoft.com/office/drawing/2014/main" id="{9CD67303-A1F9-426B-866C-C99A92AE7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4524" y="1298432"/>
                <a:ext cx="1472" cy="290036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93B06D46-A00F-430F-9516-7A0DFD7B7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077" y="4194128"/>
              <a:ext cx="320626" cy="31220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70433BC7-4340-4295-85BA-8C8A19D9837B}"/>
              </a:ext>
            </a:extLst>
          </p:cNvPr>
          <p:cNvGrpSpPr/>
          <p:nvPr/>
        </p:nvGrpSpPr>
        <p:grpSpPr>
          <a:xfrm>
            <a:off x="2438642" y="1951998"/>
            <a:ext cx="2330686" cy="1216313"/>
            <a:chOff x="7280514" y="2014810"/>
            <a:chExt cx="2330686" cy="1216313"/>
          </a:xfrm>
        </p:grpSpPr>
        <p:cxnSp>
          <p:nvCxnSpPr>
            <p:cNvPr id="94" name="Прямая со стрелкой 93">
              <a:extLst>
                <a:ext uri="{FF2B5EF4-FFF2-40B4-BE49-F238E27FC236}">
                  <a16:creationId xmlns:a16="http://schemas.microsoft.com/office/drawing/2014/main" id="{07BF31DD-ED43-4A2B-B9E8-6E4A9E7C1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5814" y="2014810"/>
              <a:ext cx="577611" cy="28989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 стрелкой 94">
              <a:extLst>
                <a:ext uri="{FF2B5EF4-FFF2-40B4-BE49-F238E27FC236}">
                  <a16:creationId xmlns:a16="http://schemas.microsoft.com/office/drawing/2014/main" id="{D88E9C43-1774-4EA0-9FCE-C8703A80D747}"/>
                </a:ext>
              </a:extLst>
            </p:cNvPr>
            <p:cNvCxnSpPr>
              <a:cxnSpLocks/>
            </p:cNvCxnSpPr>
            <p:nvPr/>
          </p:nvCxnSpPr>
          <p:spPr>
            <a:xfrm>
              <a:off x="9303068" y="2931430"/>
              <a:ext cx="308132" cy="29969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 стрелкой 95">
              <a:extLst>
                <a:ext uri="{FF2B5EF4-FFF2-40B4-BE49-F238E27FC236}">
                  <a16:creationId xmlns:a16="http://schemas.microsoft.com/office/drawing/2014/main" id="{CA571F7C-8641-4E40-906A-33271ADA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0514" y="2361884"/>
              <a:ext cx="426679" cy="56954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 стрелкой 96">
              <a:extLst>
                <a:ext uri="{FF2B5EF4-FFF2-40B4-BE49-F238E27FC236}">
                  <a16:creationId xmlns:a16="http://schemas.microsoft.com/office/drawing/2014/main" id="{10F79F54-F2DB-46A0-B3A2-359CA0DFC595}"/>
                </a:ext>
              </a:extLst>
            </p:cNvPr>
            <p:cNvCxnSpPr>
              <a:cxnSpLocks/>
            </p:cNvCxnSpPr>
            <p:nvPr/>
          </p:nvCxnSpPr>
          <p:spPr>
            <a:xfrm>
              <a:off x="8441804" y="2082842"/>
              <a:ext cx="178354" cy="52224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 стрелкой 97">
              <a:extLst>
                <a:ext uri="{FF2B5EF4-FFF2-40B4-BE49-F238E27FC236}">
                  <a16:creationId xmlns:a16="http://schemas.microsoft.com/office/drawing/2014/main" id="{FF09F225-D727-40FE-9D5C-88E8EF1177FE}"/>
                </a:ext>
              </a:extLst>
            </p:cNvPr>
            <p:cNvCxnSpPr>
              <a:cxnSpLocks/>
            </p:cNvCxnSpPr>
            <p:nvPr/>
          </p:nvCxnSpPr>
          <p:spPr>
            <a:xfrm>
              <a:off x="8689137" y="2640959"/>
              <a:ext cx="569163" cy="25710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CF0B655E-F58C-48AD-96AE-FB2C47D6A7F1}"/>
              </a:ext>
            </a:extLst>
          </p:cNvPr>
          <p:cNvGrpSpPr/>
          <p:nvPr/>
        </p:nvGrpSpPr>
        <p:grpSpPr>
          <a:xfrm>
            <a:off x="1726824" y="779135"/>
            <a:ext cx="4527926" cy="4518882"/>
            <a:chOff x="6581796" y="864654"/>
            <a:chExt cx="4527926" cy="4518882"/>
          </a:xfrm>
        </p:grpSpPr>
        <p:grpSp>
          <p:nvGrpSpPr>
            <p:cNvPr id="102" name="Группа 101">
              <a:extLst>
                <a:ext uri="{FF2B5EF4-FFF2-40B4-BE49-F238E27FC236}">
                  <a16:creationId xmlns:a16="http://schemas.microsoft.com/office/drawing/2014/main" id="{AE74C343-81E0-4FFB-95DA-478387FACF02}"/>
                </a:ext>
              </a:extLst>
            </p:cNvPr>
            <p:cNvGrpSpPr/>
            <p:nvPr/>
          </p:nvGrpSpPr>
          <p:grpSpPr>
            <a:xfrm>
              <a:off x="6651370" y="983292"/>
              <a:ext cx="4458352" cy="4108218"/>
              <a:chOff x="6651370" y="983292"/>
              <a:chExt cx="4458352" cy="4108218"/>
            </a:xfrm>
          </p:grpSpPr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8717E204-F1CF-4060-9AB7-6E72EF4A19EA}"/>
                  </a:ext>
                </a:extLst>
              </p:cNvPr>
              <p:cNvGrpSpPr/>
              <p:nvPr/>
            </p:nvGrpSpPr>
            <p:grpSpPr>
              <a:xfrm>
                <a:off x="6651370" y="983292"/>
                <a:ext cx="4376280" cy="4108218"/>
                <a:chOff x="6651370" y="983292"/>
                <a:chExt cx="4376280" cy="4108218"/>
              </a:xfrm>
            </p:grpSpPr>
            <p:cxnSp>
              <p:nvCxnSpPr>
                <p:cNvPr id="107" name="Прямая со стрелкой 106">
                  <a:extLst>
                    <a:ext uri="{FF2B5EF4-FFF2-40B4-BE49-F238E27FC236}">
                      <a16:creationId xmlns:a16="http://schemas.microsoft.com/office/drawing/2014/main" id="{3B4B4168-DE71-4849-9BDB-73D2222E3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445" y="4504870"/>
                  <a:ext cx="377420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Прямая со стрелкой 107">
                  <a:extLst>
                    <a:ext uri="{FF2B5EF4-FFF2-40B4-BE49-F238E27FC236}">
                      <a16:creationId xmlns:a16="http://schemas.microsoft.com/office/drawing/2014/main" id="{825B882E-757B-48A1-BD4B-19545BEA7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1370" y="4484804"/>
                  <a:ext cx="646277" cy="60670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Прямая со стрелкой 108">
                  <a:extLst>
                    <a:ext uri="{FF2B5EF4-FFF2-40B4-BE49-F238E27FC236}">
                      <a16:creationId xmlns:a16="http://schemas.microsoft.com/office/drawing/2014/main" id="{7B1D952D-F436-4987-9605-BAE1839BF6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72893" y="983292"/>
                  <a:ext cx="0" cy="354189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1DA03F3-100A-4B79-AFCA-35002085DC56}"/>
                  </a:ext>
                </a:extLst>
              </p:cNvPr>
              <p:cNvSpPr txBox="1"/>
              <p:nvPr/>
            </p:nvSpPr>
            <p:spPr>
              <a:xfrm>
                <a:off x="10783992" y="4505712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E95369-8236-45AE-91C7-BAC08DC730A5}"/>
                </a:ext>
              </a:extLst>
            </p:cNvPr>
            <p:cNvSpPr txBox="1"/>
            <p:nvPr/>
          </p:nvSpPr>
          <p:spPr>
            <a:xfrm>
              <a:off x="6921515" y="8646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AEFCC2D-7431-487E-928B-896F158EE17E}"/>
                </a:ext>
              </a:extLst>
            </p:cNvPr>
            <p:cNvSpPr txBox="1"/>
            <p:nvPr/>
          </p:nvSpPr>
          <p:spPr>
            <a:xfrm>
              <a:off x="6581796" y="50142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10" name="Прямая со стрелкой 109">
            <a:extLst>
              <a:ext uri="{FF2B5EF4-FFF2-40B4-BE49-F238E27FC236}">
                <a16:creationId xmlns:a16="http://schemas.microsoft.com/office/drawing/2014/main" id="{C13E7C4D-F14E-4DC8-A26B-8EF3207361D2}"/>
              </a:ext>
            </a:extLst>
          </p:cNvPr>
          <p:cNvCxnSpPr>
            <a:cxnSpLocks/>
          </p:cNvCxnSpPr>
          <p:nvPr/>
        </p:nvCxnSpPr>
        <p:spPr>
          <a:xfrm flipH="1">
            <a:off x="7963899" y="3797628"/>
            <a:ext cx="646277" cy="6067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96DBC230-54EC-4895-ACFF-2C18D817BB4E}"/>
              </a:ext>
            </a:extLst>
          </p:cNvPr>
          <p:cNvGrpSpPr/>
          <p:nvPr/>
        </p:nvGrpSpPr>
        <p:grpSpPr>
          <a:xfrm>
            <a:off x="7494267" y="1441896"/>
            <a:ext cx="3883698" cy="3388276"/>
            <a:chOff x="6742997" y="1598590"/>
            <a:chExt cx="3883698" cy="3388276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BCE85B29-70BB-479C-984A-5177E2E52A58}"/>
                </a:ext>
              </a:extLst>
            </p:cNvPr>
            <p:cNvGrpSpPr/>
            <p:nvPr/>
          </p:nvGrpSpPr>
          <p:grpSpPr>
            <a:xfrm>
              <a:off x="6742997" y="1598590"/>
              <a:ext cx="3577491" cy="3388276"/>
              <a:chOff x="6742997" y="1598590"/>
              <a:chExt cx="3577491" cy="3388276"/>
            </a:xfrm>
          </p:grpSpPr>
          <p:cxnSp>
            <p:nvCxnSpPr>
              <p:cNvPr id="116" name="Прямая соединительная линия 115">
                <a:extLst>
                  <a:ext uri="{FF2B5EF4-FFF2-40B4-BE49-F238E27FC236}">
                    <a16:creationId xmlns:a16="http://schemas.microsoft.com/office/drawing/2014/main" id="{5CD3B3A4-F211-4EEB-9DC2-3E692A411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531" y="4514592"/>
                <a:ext cx="484416" cy="46161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Группа 116">
                <a:extLst>
                  <a:ext uri="{FF2B5EF4-FFF2-40B4-BE49-F238E27FC236}">
                    <a16:creationId xmlns:a16="http://schemas.microsoft.com/office/drawing/2014/main" id="{5605E60B-297A-46F6-BC2F-0963FBBC0CD2}"/>
                  </a:ext>
                </a:extLst>
              </p:cNvPr>
              <p:cNvGrpSpPr/>
              <p:nvPr/>
            </p:nvGrpSpPr>
            <p:grpSpPr>
              <a:xfrm>
                <a:off x="6742997" y="1598590"/>
                <a:ext cx="3577491" cy="3388276"/>
                <a:chOff x="6742997" y="1598590"/>
                <a:chExt cx="3577491" cy="3388276"/>
              </a:xfrm>
            </p:grpSpPr>
            <p:cxnSp>
              <p:nvCxnSpPr>
                <p:cNvPr id="118" name="Прямая соединительная линия 117">
                  <a:extLst>
                    <a:ext uri="{FF2B5EF4-FFF2-40B4-BE49-F238E27FC236}">
                      <a16:creationId xmlns:a16="http://schemas.microsoft.com/office/drawing/2014/main" id="{0429EE67-D003-41B2-9A9F-2F951C358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1891276"/>
                  <a:ext cx="505606" cy="47060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Прямая соединительная линия 118">
                  <a:extLst>
                    <a:ext uri="{FF2B5EF4-FFF2-40B4-BE49-F238E27FC236}">
                      <a16:creationId xmlns:a16="http://schemas.microsoft.com/office/drawing/2014/main" id="{7D53D29C-23DA-457C-B70A-DAB75F57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180783"/>
                  <a:ext cx="500301" cy="457795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Прямая соединительная линия 119">
                  <a:extLst>
                    <a:ext uri="{FF2B5EF4-FFF2-40B4-BE49-F238E27FC236}">
                      <a16:creationId xmlns:a16="http://schemas.microsoft.com/office/drawing/2014/main" id="{9A47E22B-6BCE-45EB-851B-166FC76C6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542" y="2469016"/>
                  <a:ext cx="507594" cy="48224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Прямая соединительная линия 120">
                  <a:extLst>
                    <a:ext uri="{FF2B5EF4-FFF2-40B4-BE49-F238E27FC236}">
                      <a16:creationId xmlns:a16="http://schemas.microsoft.com/office/drawing/2014/main" id="{A9143457-25EB-4A30-AD98-66DA3741E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762139"/>
                  <a:ext cx="500302" cy="46898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Прямая соединительная линия 121">
                  <a:extLst>
                    <a:ext uri="{FF2B5EF4-FFF2-40B4-BE49-F238E27FC236}">
                      <a16:creationId xmlns:a16="http://schemas.microsoft.com/office/drawing/2014/main" id="{C5FE0F1C-00C3-43BF-BFD6-FC75275C0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42997" y="3098895"/>
                  <a:ext cx="493120" cy="46748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Прямая соединительная линия 122">
                  <a:extLst>
                    <a:ext uri="{FF2B5EF4-FFF2-40B4-BE49-F238E27FC236}">
                      <a16:creationId xmlns:a16="http://schemas.microsoft.com/office/drawing/2014/main" id="{A70712A8-AEF5-4E03-B66F-BC28237D4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335" y="3345488"/>
                  <a:ext cx="501800" cy="47261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Прямая соединительная линия 123">
                  <a:extLst>
                    <a:ext uri="{FF2B5EF4-FFF2-40B4-BE49-F238E27FC236}">
                      <a16:creationId xmlns:a16="http://schemas.microsoft.com/office/drawing/2014/main" id="{B50CDAB3-EE18-484B-87CE-C4B6E5253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3628129"/>
                  <a:ext cx="501360" cy="47840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Прямая соединительная линия 124">
                  <a:extLst>
                    <a:ext uri="{FF2B5EF4-FFF2-40B4-BE49-F238E27FC236}">
                      <a16:creationId xmlns:a16="http://schemas.microsoft.com/office/drawing/2014/main" id="{A359A783-611C-4FA5-93F4-397BA6D64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139" y="3924189"/>
                  <a:ext cx="501874" cy="46509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Прямая соединительная линия 125">
                  <a:extLst>
                    <a:ext uri="{FF2B5EF4-FFF2-40B4-BE49-F238E27FC236}">
                      <a16:creationId xmlns:a16="http://schemas.microsoft.com/office/drawing/2014/main" id="{5F70E139-93D7-412A-8D4A-7BE9381B9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4210792"/>
                  <a:ext cx="509748" cy="47958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Прямая соединительная линия 126">
                  <a:extLst>
                    <a:ext uri="{FF2B5EF4-FFF2-40B4-BE49-F238E27FC236}">
                      <a16:creationId xmlns:a16="http://schemas.microsoft.com/office/drawing/2014/main" id="{DD86107F-6345-46F6-9381-F712A997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1917" y="1723402"/>
                  <a:ext cx="0" cy="289622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Прямая соединительная линия 127">
                  <a:extLst>
                    <a:ext uri="{FF2B5EF4-FFF2-40B4-BE49-F238E27FC236}">
                      <a16:creationId xmlns:a16="http://schemas.microsoft.com/office/drawing/2014/main" id="{197CC089-6EFA-4E8B-8689-78CF48CEF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0802" y="1831720"/>
                  <a:ext cx="0" cy="2904556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Прямая соединительная линия 128">
                  <a:extLst>
                    <a:ext uri="{FF2B5EF4-FFF2-40B4-BE49-F238E27FC236}">
                      <a16:creationId xmlns:a16="http://schemas.microsoft.com/office/drawing/2014/main" id="{3D0E3DAD-0EAE-4495-929B-75E6EB8B5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085677"/>
                  <a:ext cx="2636" cy="2890527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Прямая соединительная линия 129">
                  <a:extLst>
                    <a:ext uri="{FF2B5EF4-FFF2-40B4-BE49-F238E27FC236}">
                      <a16:creationId xmlns:a16="http://schemas.microsoft.com/office/drawing/2014/main" id="{18A051E5-1BA2-464C-8475-9BC811562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55533" y="4617247"/>
                  <a:ext cx="3033042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Прямая соединительная линия 130">
                  <a:extLst>
                    <a:ext uri="{FF2B5EF4-FFF2-40B4-BE49-F238E27FC236}">
                      <a16:creationId xmlns:a16="http://schemas.microsoft.com/office/drawing/2014/main" id="{165CE13A-82AF-4537-9606-0364B3F83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40803" y="4730458"/>
                  <a:ext cx="3029615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Прямая соединительная линия 131">
                  <a:extLst>
                    <a:ext uri="{FF2B5EF4-FFF2-40B4-BE49-F238E27FC236}">
                      <a16:creationId xmlns:a16="http://schemas.microsoft.com/office/drawing/2014/main" id="{60C20FCA-C124-4B25-8FCA-829D10F57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8108" y="4976204"/>
                  <a:ext cx="3043065" cy="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Прямая соединительная линия 132">
                  <a:extLst>
                    <a:ext uri="{FF2B5EF4-FFF2-40B4-BE49-F238E27FC236}">
                      <a16:creationId xmlns:a16="http://schemas.microsoft.com/office/drawing/2014/main" id="{690AAA7A-8EED-48A1-8EC6-6FDC72D3F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3337" y="4190481"/>
                  <a:ext cx="785021" cy="785021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Прямая соединительная линия 133">
                  <a:extLst>
                    <a:ext uri="{FF2B5EF4-FFF2-40B4-BE49-F238E27FC236}">
                      <a16:creationId xmlns:a16="http://schemas.microsoft.com/office/drawing/2014/main" id="{6945DB50-4CE2-4789-984A-53C7C8529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0348" y="4184650"/>
                  <a:ext cx="790850" cy="790852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Прямая соединительная линия 134">
                  <a:extLst>
                    <a:ext uri="{FF2B5EF4-FFF2-40B4-BE49-F238E27FC236}">
                      <a16:creationId xmlns:a16="http://schemas.microsoft.com/office/drawing/2014/main" id="{5EA980F1-3132-4C8D-BC72-99F7C6EA4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98831" y="4184650"/>
                  <a:ext cx="793252" cy="793252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Прямая соединительная линия 135">
                  <a:extLst>
                    <a:ext uri="{FF2B5EF4-FFF2-40B4-BE49-F238E27FC236}">
                      <a16:creationId xmlns:a16="http://schemas.microsoft.com/office/drawing/2014/main" id="{C08BFB2D-7716-4FA1-8D0A-9AEAA7A352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12613" y="4193043"/>
                  <a:ext cx="784859" cy="784859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Прямая соединительная линия 136">
                  <a:extLst>
                    <a:ext uri="{FF2B5EF4-FFF2-40B4-BE49-F238E27FC236}">
                      <a16:creationId xmlns:a16="http://schemas.microsoft.com/office/drawing/2014/main" id="{2626D181-A641-468F-A806-531A27DE1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11353" y="4184650"/>
                  <a:ext cx="791554" cy="791554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Прямая соединительная линия 137">
                  <a:extLst>
                    <a:ext uri="{FF2B5EF4-FFF2-40B4-BE49-F238E27FC236}">
                      <a16:creationId xmlns:a16="http://schemas.microsoft.com/office/drawing/2014/main" id="{730A8B60-E402-413E-9559-96FCF8B2E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7070" y="4184650"/>
                  <a:ext cx="798710" cy="798710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Прямая соединительная линия 138">
                  <a:extLst>
                    <a:ext uri="{FF2B5EF4-FFF2-40B4-BE49-F238E27FC236}">
                      <a16:creationId xmlns:a16="http://schemas.microsoft.com/office/drawing/2014/main" id="{626B2B29-1DBC-473C-A17C-043622EABC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14915" y="4184650"/>
                  <a:ext cx="798993" cy="798993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Прямая соединительная линия 139">
                  <a:extLst>
                    <a:ext uri="{FF2B5EF4-FFF2-40B4-BE49-F238E27FC236}">
                      <a16:creationId xmlns:a16="http://schemas.microsoft.com/office/drawing/2014/main" id="{1236B1FE-4CBD-4456-B7BC-59F8189FCC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12760" y="4184350"/>
                  <a:ext cx="810214" cy="800307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Прямая соединительная линия 140">
                  <a:extLst>
                    <a:ext uri="{FF2B5EF4-FFF2-40B4-BE49-F238E27FC236}">
                      <a16:creationId xmlns:a16="http://schemas.microsoft.com/office/drawing/2014/main" id="{88E6C3BF-D990-4485-A7C7-EEC3672A6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17973" y="4184350"/>
                  <a:ext cx="802515" cy="802516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Прямая соединительная линия 141">
                  <a:extLst>
                    <a:ext uri="{FF2B5EF4-FFF2-40B4-BE49-F238E27FC236}">
                      <a16:creationId xmlns:a16="http://schemas.microsoft.com/office/drawing/2014/main" id="{AAF3224A-3CB9-4FA8-9F97-48272B39E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31174" y="4504505"/>
                  <a:ext cx="480019" cy="47659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Прямая соединительная линия 142">
                  <a:extLst>
                    <a:ext uri="{FF2B5EF4-FFF2-40B4-BE49-F238E27FC236}">
                      <a16:creationId xmlns:a16="http://schemas.microsoft.com/office/drawing/2014/main" id="{4A225025-52E8-457F-88D0-C78D41FBE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16174" y="1951075"/>
                  <a:ext cx="0" cy="2892388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Прямая соединительная линия 143">
                  <a:extLst>
                    <a:ext uri="{FF2B5EF4-FFF2-40B4-BE49-F238E27FC236}">
                      <a16:creationId xmlns:a16="http://schemas.microsoft.com/office/drawing/2014/main" id="{781583A7-7600-415E-9FDE-ED880BF2A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20941" y="4841081"/>
                  <a:ext cx="3039034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Прямая соединительная линия 144">
                  <a:extLst>
                    <a:ext uri="{FF2B5EF4-FFF2-40B4-BE49-F238E27FC236}">
                      <a16:creationId xmlns:a16="http://schemas.microsoft.com/office/drawing/2014/main" id="{8780A8CF-F04C-4813-917D-F34EAAB52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1598590"/>
                  <a:ext cx="505370" cy="48425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0289A6E9-C0C2-4634-AF5E-39602A65B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8395" y="4389279"/>
              <a:ext cx="301878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0F4BEF4F-FC0C-4C23-95F1-059A239BD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904" y="4282123"/>
              <a:ext cx="30330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5BF769E9-D4BF-42F6-8B71-200F8F014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3653" y="4187366"/>
              <a:ext cx="303304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9E2BB397-C43B-4D6A-92A4-F1E766299572}"/>
              </a:ext>
            </a:extLst>
          </p:cNvPr>
          <p:cNvGrpSpPr/>
          <p:nvPr/>
        </p:nvGrpSpPr>
        <p:grpSpPr>
          <a:xfrm>
            <a:off x="8035664" y="1137160"/>
            <a:ext cx="3341678" cy="2922277"/>
            <a:chOff x="7284394" y="1293854"/>
            <a:chExt cx="3341678" cy="2922277"/>
          </a:xfrm>
        </p:grpSpPr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1F0AC3AB-23E9-42F9-AE10-7C3ABAB97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0512" y="3909264"/>
              <a:ext cx="315144" cy="306867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Прямая соединительная линия 147">
              <a:extLst>
                <a:ext uri="{FF2B5EF4-FFF2-40B4-BE49-F238E27FC236}">
                  <a16:creationId xmlns:a16="http://schemas.microsoft.com/office/drawing/2014/main" id="{D5280E42-80A1-4CAC-8EE2-188B08A63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622626"/>
              <a:ext cx="312985" cy="30476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Прямая соединительная линия 148">
              <a:extLst>
                <a:ext uri="{FF2B5EF4-FFF2-40B4-BE49-F238E27FC236}">
                  <a16:creationId xmlns:a16="http://schemas.microsoft.com/office/drawing/2014/main" id="{A2FB26BD-00BD-4D72-815F-38F7DC81C7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324721"/>
              <a:ext cx="318013" cy="30966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Прямая соединительная линия 149">
              <a:extLst>
                <a:ext uri="{FF2B5EF4-FFF2-40B4-BE49-F238E27FC236}">
                  <a16:creationId xmlns:a16="http://schemas.microsoft.com/office/drawing/2014/main" id="{2A8A0135-D7BB-4EB7-9E4C-3E80C04BD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035929"/>
              <a:ext cx="318496" cy="31013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единительная линия 150">
              <a:extLst>
                <a:ext uri="{FF2B5EF4-FFF2-40B4-BE49-F238E27FC236}">
                  <a16:creationId xmlns:a16="http://schemas.microsoft.com/office/drawing/2014/main" id="{4454536F-57C0-4000-B658-F6203E473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2754577"/>
              <a:ext cx="314012" cy="30576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Прямая соединительная линия 151">
              <a:extLst>
                <a:ext uri="{FF2B5EF4-FFF2-40B4-BE49-F238E27FC236}">
                  <a16:creationId xmlns:a16="http://schemas.microsoft.com/office/drawing/2014/main" id="{9E278E67-012B-4585-8515-ACF67CF8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7299" y="2441762"/>
              <a:ext cx="327961" cy="319348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EEDF902B-17F3-4177-B01F-9CFD9EFFA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2165101"/>
              <a:ext cx="315921" cy="307624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Прямая соединительная линия 153">
              <a:extLst>
                <a:ext uri="{FF2B5EF4-FFF2-40B4-BE49-F238E27FC236}">
                  <a16:creationId xmlns:a16="http://schemas.microsoft.com/office/drawing/2014/main" id="{E21B5BCC-4D5A-48D6-A624-DCE417CF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1885875"/>
              <a:ext cx="311464" cy="303284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D8CE65DC-A632-4D5B-B7BE-E05E1F109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1587108"/>
              <a:ext cx="319884" cy="311483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D87D41CC-7465-437A-B68A-CC5E90A95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943" y="1294564"/>
              <a:ext cx="313112" cy="304889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Прямая соединительная линия 156">
              <a:extLst>
                <a:ext uri="{FF2B5EF4-FFF2-40B4-BE49-F238E27FC236}">
                  <a16:creationId xmlns:a16="http://schemas.microsoft.com/office/drawing/2014/main" id="{290618DD-8E6A-40BA-9CDB-C0D4AF800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7760" y="1301142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Прямая соединительная линия 157">
              <a:extLst>
                <a:ext uri="{FF2B5EF4-FFF2-40B4-BE49-F238E27FC236}">
                  <a16:creationId xmlns:a16="http://schemas.microsoft.com/office/drawing/2014/main" id="{7C2B7025-A08C-40CE-961E-A22300751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999" y="1297004"/>
              <a:ext cx="308082" cy="29999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Прямая соединительная линия 158">
              <a:extLst>
                <a:ext uri="{FF2B5EF4-FFF2-40B4-BE49-F238E27FC236}">
                  <a16:creationId xmlns:a16="http://schemas.microsoft.com/office/drawing/2014/main" id="{FF38540E-DCA8-4DA0-A19E-0490361C1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3997" y="1294563"/>
              <a:ext cx="313113" cy="304890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Прямая соединительная линия 159">
              <a:extLst>
                <a:ext uri="{FF2B5EF4-FFF2-40B4-BE49-F238E27FC236}">
                  <a16:creationId xmlns:a16="http://schemas.microsoft.com/office/drawing/2014/main" id="{72553259-C4C8-4A77-B270-1B7E31A7A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7114" y="1301021"/>
              <a:ext cx="299940" cy="292063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Прямая соединительная линия 160">
              <a:extLst>
                <a:ext uri="{FF2B5EF4-FFF2-40B4-BE49-F238E27FC236}">
                  <a16:creationId xmlns:a16="http://schemas.microsoft.com/office/drawing/2014/main" id="{D9CCA49E-0930-4856-AA2C-0872C0818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7298" y="1294108"/>
              <a:ext cx="316837" cy="308516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Прямая соединительная линия 161">
              <a:extLst>
                <a:ext uri="{FF2B5EF4-FFF2-40B4-BE49-F238E27FC236}">
                  <a16:creationId xmlns:a16="http://schemas.microsoft.com/office/drawing/2014/main" id="{894F562F-FCBA-48FB-8B4F-342C595D8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3153" y="1301319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Прямая соединительная линия 162">
              <a:extLst>
                <a:ext uri="{FF2B5EF4-FFF2-40B4-BE49-F238E27FC236}">
                  <a16:creationId xmlns:a16="http://schemas.microsoft.com/office/drawing/2014/main" id="{01872A1E-BBE1-40FC-9572-27D95964C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3515" y="1310294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Прямая соединительная линия 163">
              <a:extLst>
                <a:ext uri="{FF2B5EF4-FFF2-40B4-BE49-F238E27FC236}">
                  <a16:creationId xmlns:a16="http://schemas.microsoft.com/office/drawing/2014/main" id="{918BF8E8-6052-4F3D-B767-F0C3A9640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394" y="1297900"/>
              <a:ext cx="313773" cy="305532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Прямая соединительная линия 164">
              <a:extLst>
                <a:ext uri="{FF2B5EF4-FFF2-40B4-BE49-F238E27FC236}">
                  <a16:creationId xmlns:a16="http://schemas.microsoft.com/office/drawing/2014/main" id="{300D93F3-4E44-4E73-AFC2-89E7A30C0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9468" y="1303575"/>
              <a:ext cx="303858" cy="295878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Прямая соединительная линия 165">
              <a:extLst>
                <a:ext uri="{FF2B5EF4-FFF2-40B4-BE49-F238E27FC236}">
                  <a16:creationId xmlns:a16="http://schemas.microsoft.com/office/drawing/2014/main" id="{9CB51BD4-27AF-4EFF-AB97-05D25B193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645" y="1293854"/>
              <a:ext cx="313841" cy="305599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7" name="Таблица 10">
            <a:extLst>
              <a:ext uri="{FF2B5EF4-FFF2-40B4-BE49-F238E27FC236}">
                <a16:creationId xmlns:a16="http://schemas.microsoft.com/office/drawing/2014/main" id="{E05A50E2-B79D-47D7-8BD8-33DADC78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342433"/>
              </p:ext>
            </p:extLst>
          </p:nvPr>
        </p:nvGraphicFramePr>
        <p:xfrm>
          <a:off x="8024166" y="1445076"/>
          <a:ext cx="3033152" cy="290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483">
                  <a:extLst>
                    <a:ext uri="{9D8B030D-6E8A-4147-A177-3AD203B41FA5}">
                      <a16:colId xmlns:a16="http://schemas.microsoft.com/office/drawing/2014/main" val="2191363049"/>
                    </a:ext>
                  </a:extLst>
                </a:gridCol>
                <a:gridCol w="306861">
                  <a:extLst>
                    <a:ext uri="{9D8B030D-6E8A-4147-A177-3AD203B41FA5}">
                      <a16:colId xmlns:a16="http://schemas.microsoft.com/office/drawing/2014/main" val="2090020539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158015517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523934912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789450923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3198502363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093059411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3166711984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039703285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1258590114"/>
                    </a:ext>
                  </a:extLst>
                </a:gridCol>
              </a:tblGrid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3028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4273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779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43594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7180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7437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279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17094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579434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872221"/>
                  </a:ext>
                </a:extLst>
              </a:tr>
            </a:tbl>
          </a:graphicData>
        </a:graphic>
      </p:graphicFrame>
      <p:grpSp>
        <p:nvGrpSpPr>
          <p:cNvPr id="168" name="Группа 167">
            <a:extLst>
              <a:ext uri="{FF2B5EF4-FFF2-40B4-BE49-F238E27FC236}">
                <a16:creationId xmlns:a16="http://schemas.microsoft.com/office/drawing/2014/main" id="{7C686352-1F25-43D0-8EA0-E2D874C55B56}"/>
              </a:ext>
            </a:extLst>
          </p:cNvPr>
          <p:cNvGrpSpPr/>
          <p:nvPr/>
        </p:nvGrpSpPr>
        <p:grpSpPr>
          <a:xfrm>
            <a:off x="8050471" y="1328804"/>
            <a:ext cx="3244220" cy="2920577"/>
            <a:chOff x="7299201" y="1485498"/>
            <a:chExt cx="3244220" cy="2920577"/>
          </a:xfrm>
        </p:grpSpPr>
        <p:sp>
          <p:nvSpPr>
            <p:cNvPr id="169" name="Параллелограмм 168">
              <a:extLst>
                <a:ext uri="{FF2B5EF4-FFF2-40B4-BE49-F238E27FC236}">
                  <a16:creationId xmlns:a16="http://schemas.microsoft.com/office/drawing/2014/main" id="{4534D677-C9C1-490E-843D-9944A73C06AD}"/>
                </a:ext>
              </a:extLst>
            </p:cNvPr>
            <p:cNvSpPr/>
            <p:nvPr/>
          </p:nvSpPr>
          <p:spPr>
            <a:xfrm>
              <a:off x="7299201" y="1485499"/>
              <a:ext cx="402152" cy="108814"/>
            </a:xfrm>
            <a:prstGeom prst="parallelogram">
              <a:avLst>
                <a:gd name="adj" fmla="val 107024"/>
              </a:avLst>
            </a:prstGeom>
            <a:solidFill>
              <a:srgbClr val="E9F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0" name="Параллелограмм 169">
              <a:extLst>
                <a:ext uri="{FF2B5EF4-FFF2-40B4-BE49-F238E27FC236}">
                  <a16:creationId xmlns:a16="http://schemas.microsoft.com/office/drawing/2014/main" id="{F197F1DE-42F5-4923-9B55-223217EF42B5}"/>
                </a:ext>
              </a:extLst>
            </p:cNvPr>
            <p:cNvSpPr/>
            <p:nvPr/>
          </p:nvSpPr>
          <p:spPr>
            <a:xfrm>
              <a:off x="7600303" y="1485498"/>
              <a:ext cx="397390" cy="108814"/>
            </a:xfrm>
            <a:prstGeom prst="parallelogram">
              <a:avLst>
                <a:gd name="adj" fmla="val 102647"/>
              </a:avLst>
            </a:prstGeom>
            <a:solidFill>
              <a:srgbClr val="E9F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1" name="Параллелограмм 170">
              <a:extLst>
                <a:ext uri="{FF2B5EF4-FFF2-40B4-BE49-F238E27FC236}">
                  <a16:creationId xmlns:a16="http://schemas.microsoft.com/office/drawing/2014/main" id="{39B18B43-0CBD-4A80-9642-E007EB7DE29E}"/>
                </a:ext>
              </a:extLst>
            </p:cNvPr>
            <p:cNvSpPr/>
            <p:nvPr/>
          </p:nvSpPr>
          <p:spPr>
            <a:xfrm>
              <a:off x="7897527" y="1486828"/>
              <a:ext cx="403989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2" name="Параллелограмм 171">
              <a:extLst>
                <a:ext uri="{FF2B5EF4-FFF2-40B4-BE49-F238E27FC236}">
                  <a16:creationId xmlns:a16="http://schemas.microsoft.com/office/drawing/2014/main" id="{3E070313-6857-4EF1-B6B4-3AD286B4147E}"/>
                </a:ext>
              </a:extLst>
            </p:cNvPr>
            <p:cNvSpPr/>
            <p:nvPr/>
          </p:nvSpPr>
          <p:spPr>
            <a:xfrm>
              <a:off x="8199605" y="1485498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3" name="Параллелограмм 172">
              <a:extLst>
                <a:ext uri="{FF2B5EF4-FFF2-40B4-BE49-F238E27FC236}">
                  <a16:creationId xmlns:a16="http://schemas.microsoft.com/office/drawing/2014/main" id="{50454377-3F0D-4A2D-BC6F-EEB9206E1C70}"/>
                </a:ext>
              </a:extLst>
            </p:cNvPr>
            <p:cNvSpPr/>
            <p:nvPr/>
          </p:nvSpPr>
          <p:spPr>
            <a:xfrm>
              <a:off x="8498215" y="1487051"/>
              <a:ext cx="412596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4" name="Параллелограмм 173">
              <a:extLst>
                <a:ext uri="{FF2B5EF4-FFF2-40B4-BE49-F238E27FC236}">
                  <a16:creationId xmlns:a16="http://schemas.microsoft.com/office/drawing/2014/main" id="{C1C4156A-960E-4A62-A005-F56CF3B9FF49}"/>
                </a:ext>
              </a:extLst>
            </p:cNvPr>
            <p:cNvSpPr/>
            <p:nvPr/>
          </p:nvSpPr>
          <p:spPr>
            <a:xfrm>
              <a:off x="8809411" y="1487327"/>
              <a:ext cx="393612" cy="108814"/>
            </a:xfrm>
            <a:prstGeom prst="parallelogram">
              <a:avLst>
                <a:gd name="adj" fmla="val 102647"/>
              </a:avLst>
            </a:prstGeom>
            <a:solidFill>
              <a:srgbClr val="FFF5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5" name="Параллелограмм 174">
              <a:extLst>
                <a:ext uri="{FF2B5EF4-FFF2-40B4-BE49-F238E27FC236}">
                  <a16:creationId xmlns:a16="http://schemas.microsoft.com/office/drawing/2014/main" id="{BCC94EFA-633A-442F-AEBA-E4A6FE80F907}"/>
                </a:ext>
              </a:extLst>
            </p:cNvPr>
            <p:cNvSpPr/>
            <p:nvPr/>
          </p:nvSpPr>
          <p:spPr>
            <a:xfrm>
              <a:off x="9104359" y="1486180"/>
              <a:ext cx="412596" cy="108814"/>
            </a:xfrm>
            <a:prstGeom prst="parallelogram">
              <a:avLst>
                <a:gd name="adj" fmla="val 102647"/>
              </a:avLst>
            </a:prstGeom>
            <a:solidFill>
              <a:srgbClr val="FFF5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6" name="Параллелограмм 175">
              <a:extLst>
                <a:ext uri="{FF2B5EF4-FFF2-40B4-BE49-F238E27FC236}">
                  <a16:creationId xmlns:a16="http://schemas.microsoft.com/office/drawing/2014/main" id="{BD16C548-0EB0-4CCA-845E-D8E759342AAB}"/>
                </a:ext>
              </a:extLst>
            </p:cNvPr>
            <p:cNvSpPr/>
            <p:nvPr/>
          </p:nvSpPr>
          <p:spPr>
            <a:xfrm>
              <a:off x="9415237" y="1485498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FAD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7" name="Параллелограмм 176">
              <a:extLst>
                <a:ext uri="{FF2B5EF4-FFF2-40B4-BE49-F238E27FC236}">
                  <a16:creationId xmlns:a16="http://schemas.microsoft.com/office/drawing/2014/main" id="{3268BCAD-64A9-4CF1-93CB-D1BD539D4D34}"/>
                </a:ext>
              </a:extLst>
            </p:cNvPr>
            <p:cNvSpPr/>
            <p:nvPr/>
          </p:nvSpPr>
          <p:spPr>
            <a:xfrm>
              <a:off x="9713908" y="1486789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8" name="Параллелограмм 177">
              <a:extLst>
                <a:ext uri="{FF2B5EF4-FFF2-40B4-BE49-F238E27FC236}">
                  <a16:creationId xmlns:a16="http://schemas.microsoft.com/office/drawing/2014/main" id="{E917591C-BB25-4984-A8AD-C2357A5D9AA2}"/>
                </a:ext>
              </a:extLst>
            </p:cNvPr>
            <p:cNvSpPr/>
            <p:nvPr/>
          </p:nvSpPr>
          <p:spPr>
            <a:xfrm>
              <a:off x="10014197" y="1487704"/>
              <a:ext cx="400895" cy="108814"/>
            </a:xfrm>
            <a:prstGeom prst="parallelogram">
              <a:avLst>
                <a:gd name="adj" fmla="val 10264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9" name="Параллелограмм 178">
              <a:extLst>
                <a:ext uri="{FF2B5EF4-FFF2-40B4-BE49-F238E27FC236}">
                  <a16:creationId xmlns:a16="http://schemas.microsoft.com/office/drawing/2014/main" id="{ED20C5A4-9D69-4DDE-97B5-3E1F857B14B3}"/>
                </a:ext>
              </a:extLst>
            </p:cNvPr>
            <p:cNvSpPr/>
            <p:nvPr/>
          </p:nvSpPr>
          <p:spPr>
            <a:xfrm rot="18952369">
              <a:off x="10189436" y="1585734"/>
              <a:ext cx="351099" cy="209173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0" name="Параллелограмм 179">
              <a:extLst>
                <a:ext uri="{FF2B5EF4-FFF2-40B4-BE49-F238E27FC236}">
                  <a16:creationId xmlns:a16="http://schemas.microsoft.com/office/drawing/2014/main" id="{1DD3CB25-A7BC-4DB3-A175-44AD3662906E}"/>
                </a:ext>
              </a:extLst>
            </p:cNvPr>
            <p:cNvSpPr/>
            <p:nvPr/>
          </p:nvSpPr>
          <p:spPr>
            <a:xfrm rot="18952369">
              <a:off x="10189299" y="1888690"/>
              <a:ext cx="351099" cy="201943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1" name="Параллелограмм 180">
              <a:extLst>
                <a:ext uri="{FF2B5EF4-FFF2-40B4-BE49-F238E27FC236}">
                  <a16:creationId xmlns:a16="http://schemas.microsoft.com/office/drawing/2014/main" id="{2C2B40BC-0501-4176-989D-8C2E86B75D75}"/>
                </a:ext>
              </a:extLst>
            </p:cNvPr>
            <p:cNvSpPr/>
            <p:nvPr/>
          </p:nvSpPr>
          <p:spPr>
            <a:xfrm rot="18952369">
              <a:off x="10194923" y="2176845"/>
              <a:ext cx="342036" cy="195203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2" name="Параллелограмм 181">
              <a:extLst>
                <a:ext uri="{FF2B5EF4-FFF2-40B4-BE49-F238E27FC236}">
                  <a16:creationId xmlns:a16="http://schemas.microsoft.com/office/drawing/2014/main" id="{4A4999DF-33C3-4BDF-B39B-C1D4A11A7FE7}"/>
                </a:ext>
              </a:extLst>
            </p:cNvPr>
            <p:cNvSpPr/>
            <p:nvPr/>
          </p:nvSpPr>
          <p:spPr>
            <a:xfrm rot="18952369">
              <a:off x="10196187" y="2459377"/>
              <a:ext cx="339349" cy="192834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3" name="Параллелограмм 182">
              <a:extLst>
                <a:ext uri="{FF2B5EF4-FFF2-40B4-BE49-F238E27FC236}">
                  <a16:creationId xmlns:a16="http://schemas.microsoft.com/office/drawing/2014/main" id="{A25D6E59-2D0D-4CF6-85F4-D7DD1B55CCBF}"/>
                </a:ext>
              </a:extLst>
            </p:cNvPr>
            <p:cNvSpPr/>
            <p:nvPr/>
          </p:nvSpPr>
          <p:spPr>
            <a:xfrm rot="18952369">
              <a:off x="10186324" y="2740195"/>
              <a:ext cx="357097" cy="219362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4" name="Параллелограмм 183">
              <a:extLst>
                <a:ext uri="{FF2B5EF4-FFF2-40B4-BE49-F238E27FC236}">
                  <a16:creationId xmlns:a16="http://schemas.microsoft.com/office/drawing/2014/main" id="{C5AACE5B-18D9-4142-A8FC-B19442DC50B5}"/>
                </a:ext>
              </a:extLst>
            </p:cNvPr>
            <p:cNvSpPr/>
            <p:nvPr/>
          </p:nvSpPr>
          <p:spPr>
            <a:xfrm rot="18952369">
              <a:off x="10194795" y="3050107"/>
              <a:ext cx="344223" cy="197434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5" name="Параллелограмм 184">
              <a:extLst>
                <a:ext uri="{FF2B5EF4-FFF2-40B4-BE49-F238E27FC236}">
                  <a16:creationId xmlns:a16="http://schemas.microsoft.com/office/drawing/2014/main" id="{A4BF596A-DFA6-4747-8031-4C39E1B5A97E}"/>
                </a:ext>
              </a:extLst>
            </p:cNvPr>
            <p:cNvSpPr/>
            <p:nvPr/>
          </p:nvSpPr>
          <p:spPr>
            <a:xfrm rot="18952369">
              <a:off x="10194393" y="3338394"/>
              <a:ext cx="344223" cy="197434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Параллелограмм 185">
              <a:extLst>
                <a:ext uri="{FF2B5EF4-FFF2-40B4-BE49-F238E27FC236}">
                  <a16:creationId xmlns:a16="http://schemas.microsoft.com/office/drawing/2014/main" id="{0E54C516-0ABD-44E5-ABD7-EFA6054DAD5A}"/>
                </a:ext>
              </a:extLst>
            </p:cNvPr>
            <p:cNvSpPr/>
            <p:nvPr/>
          </p:nvSpPr>
          <p:spPr>
            <a:xfrm rot="18952369">
              <a:off x="10193943" y="3625223"/>
              <a:ext cx="344223" cy="202357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7" name="Параллелограмм 186">
              <a:extLst>
                <a:ext uri="{FF2B5EF4-FFF2-40B4-BE49-F238E27FC236}">
                  <a16:creationId xmlns:a16="http://schemas.microsoft.com/office/drawing/2014/main" id="{AAD017A2-2359-45E9-AC9C-B644B5E04DED}"/>
                </a:ext>
              </a:extLst>
            </p:cNvPr>
            <p:cNvSpPr/>
            <p:nvPr/>
          </p:nvSpPr>
          <p:spPr>
            <a:xfrm rot="18952369">
              <a:off x="10193863" y="3921054"/>
              <a:ext cx="344223" cy="199608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Параллелограмм 187">
              <a:extLst>
                <a:ext uri="{FF2B5EF4-FFF2-40B4-BE49-F238E27FC236}">
                  <a16:creationId xmlns:a16="http://schemas.microsoft.com/office/drawing/2014/main" id="{0C937E7A-7056-4C7D-87D8-6F446C44D183}"/>
                </a:ext>
              </a:extLst>
            </p:cNvPr>
            <p:cNvSpPr/>
            <p:nvPr/>
          </p:nvSpPr>
          <p:spPr>
            <a:xfrm rot="18952369">
              <a:off x="10193907" y="4206467"/>
              <a:ext cx="344223" cy="199608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9" name="Группа 188">
            <a:extLst>
              <a:ext uri="{FF2B5EF4-FFF2-40B4-BE49-F238E27FC236}">
                <a16:creationId xmlns:a16="http://schemas.microsoft.com/office/drawing/2014/main" id="{50B698EC-40B9-447E-9C5C-BA1F37BDF4DD}"/>
              </a:ext>
            </a:extLst>
          </p:cNvPr>
          <p:cNvGrpSpPr/>
          <p:nvPr/>
        </p:nvGrpSpPr>
        <p:grpSpPr>
          <a:xfrm>
            <a:off x="8149665" y="1137870"/>
            <a:ext cx="3227601" cy="3211769"/>
            <a:chOff x="7398395" y="1294564"/>
            <a:chExt cx="3227601" cy="3211769"/>
          </a:xfrm>
        </p:grpSpPr>
        <p:grpSp>
          <p:nvGrpSpPr>
            <p:cNvPr id="190" name="Группа 189">
              <a:extLst>
                <a:ext uri="{FF2B5EF4-FFF2-40B4-BE49-F238E27FC236}">
                  <a16:creationId xmlns:a16="http://schemas.microsoft.com/office/drawing/2014/main" id="{F4A06AA9-D337-4114-957D-A0069B59B438}"/>
                </a:ext>
              </a:extLst>
            </p:cNvPr>
            <p:cNvGrpSpPr/>
            <p:nvPr/>
          </p:nvGrpSpPr>
          <p:grpSpPr>
            <a:xfrm>
              <a:off x="7398395" y="1294564"/>
              <a:ext cx="3227601" cy="3098957"/>
              <a:chOff x="7398395" y="1294564"/>
              <a:chExt cx="3227601" cy="3098957"/>
            </a:xfrm>
          </p:grpSpPr>
          <p:cxnSp>
            <p:nvCxnSpPr>
              <p:cNvPr id="192" name="Прямая соединительная линия 191">
                <a:extLst>
                  <a:ext uri="{FF2B5EF4-FFF2-40B4-BE49-F238E27FC236}">
                    <a16:creationId xmlns:a16="http://schemas.microsoft.com/office/drawing/2014/main" id="{33443478-DCA3-47BA-A88B-EF9636CE2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19557" y="1485900"/>
                <a:ext cx="0" cy="290762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B10D0B8D-F297-41A8-881F-B28F81BBA6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8395" y="1489076"/>
                <a:ext cx="301878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Прямая соединительная линия 193">
                <a:extLst>
                  <a:ext uri="{FF2B5EF4-FFF2-40B4-BE49-F238E27FC236}">
                    <a16:creationId xmlns:a16="http://schemas.microsoft.com/office/drawing/2014/main" id="{D677A2D8-DE1B-4A95-91EB-920525C26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7606" y="1381761"/>
                <a:ext cx="3007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Прямая соединительная линия 194">
                <a:extLst>
                  <a:ext uri="{FF2B5EF4-FFF2-40B4-BE49-F238E27FC236}">
                    <a16:creationId xmlns:a16="http://schemas.microsoft.com/office/drawing/2014/main" id="{772320B2-A022-4CD5-A212-CDC808934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5125" y="1381761"/>
                <a:ext cx="1472" cy="29003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Прямая соединительная линия 195">
                <a:extLst>
                  <a:ext uri="{FF2B5EF4-FFF2-40B4-BE49-F238E27FC236}">
                    <a16:creationId xmlns:a16="http://schemas.microsoft.com/office/drawing/2014/main" id="{EB0028BC-276C-4F18-8384-EFD346AB42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3653" y="1294564"/>
                <a:ext cx="3026908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Прямая соединительная линия 196">
                <a:extLst>
                  <a:ext uri="{FF2B5EF4-FFF2-40B4-BE49-F238E27FC236}">
                    <a16:creationId xmlns:a16="http://schemas.microsoft.com/office/drawing/2014/main" id="{94A29580-A0D7-4427-9612-E0ED6092D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4524" y="1298432"/>
                <a:ext cx="1472" cy="290036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1" name="Прямая соединительная линия 190">
              <a:extLst>
                <a:ext uri="{FF2B5EF4-FFF2-40B4-BE49-F238E27FC236}">
                  <a16:creationId xmlns:a16="http://schemas.microsoft.com/office/drawing/2014/main" id="{3048373C-B435-44F7-85B0-F8644DD4E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077" y="4194128"/>
              <a:ext cx="320626" cy="31220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Группа 197">
            <a:extLst>
              <a:ext uri="{FF2B5EF4-FFF2-40B4-BE49-F238E27FC236}">
                <a16:creationId xmlns:a16="http://schemas.microsoft.com/office/drawing/2014/main" id="{EB91A3D7-F7D0-470A-AF6A-949A925E34F8}"/>
              </a:ext>
            </a:extLst>
          </p:cNvPr>
          <p:cNvGrpSpPr/>
          <p:nvPr/>
        </p:nvGrpSpPr>
        <p:grpSpPr>
          <a:xfrm>
            <a:off x="8044884" y="1880823"/>
            <a:ext cx="2330686" cy="1216313"/>
            <a:chOff x="7280514" y="2014810"/>
            <a:chExt cx="2330686" cy="1216313"/>
          </a:xfrm>
        </p:grpSpPr>
        <p:cxnSp>
          <p:nvCxnSpPr>
            <p:cNvPr id="199" name="Прямая со стрелкой 198">
              <a:extLst>
                <a:ext uri="{FF2B5EF4-FFF2-40B4-BE49-F238E27FC236}">
                  <a16:creationId xmlns:a16="http://schemas.microsoft.com/office/drawing/2014/main" id="{753AFE87-57DA-48DE-ACF2-4BD0922C3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5814" y="2014810"/>
              <a:ext cx="577611" cy="28989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Прямая со стрелкой 199">
              <a:extLst>
                <a:ext uri="{FF2B5EF4-FFF2-40B4-BE49-F238E27FC236}">
                  <a16:creationId xmlns:a16="http://schemas.microsoft.com/office/drawing/2014/main" id="{51552AB1-3D27-4D42-BAC5-1C25F5731C21}"/>
                </a:ext>
              </a:extLst>
            </p:cNvPr>
            <p:cNvCxnSpPr>
              <a:cxnSpLocks/>
            </p:cNvCxnSpPr>
            <p:nvPr/>
          </p:nvCxnSpPr>
          <p:spPr>
            <a:xfrm>
              <a:off x="9303068" y="2931430"/>
              <a:ext cx="308132" cy="29969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Прямая со стрелкой 200">
              <a:extLst>
                <a:ext uri="{FF2B5EF4-FFF2-40B4-BE49-F238E27FC236}">
                  <a16:creationId xmlns:a16="http://schemas.microsoft.com/office/drawing/2014/main" id="{95A2689F-5798-4EBA-AA4C-E951BB58E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0514" y="2361884"/>
              <a:ext cx="426679" cy="56954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Прямая со стрелкой 201">
              <a:extLst>
                <a:ext uri="{FF2B5EF4-FFF2-40B4-BE49-F238E27FC236}">
                  <a16:creationId xmlns:a16="http://schemas.microsoft.com/office/drawing/2014/main" id="{69924F9C-AB40-457B-BFB3-679AEA7B3519}"/>
                </a:ext>
              </a:extLst>
            </p:cNvPr>
            <p:cNvCxnSpPr>
              <a:cxnSpLocks/>
            </p:cNvCxnSpPr>
            <p:nvPr/>
          </p:nvCxnSpPr>
          <p:spPr>
            <a:xfrm>
              <a:off x="8441804" y="2082842"/>
              <a:ext cx="178354" cy="52224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Прямая со стрелкой 202">
              <a:extLst>
                <a:ext uri="{FF2B5EF4-FFF2-40B4-BE49-F238E27FC236}">
                  <a16:creationId xmlns:a16="http://schemas.microsoft.com/office/drawing/2014/main" id="{389CDFBB-69C8-4D5D-BC2C-2F93C6FC51A1}"/>
                </a:ext>
              </a:extLst>
            </p:cNvPr>
            <p:cNvCxnSpPr>
              <a:cxnSpLocks/>
            </p:cNvCxnSpPr>
            <p:nvPr/>
          </p:nvCxnSpPr>
          <p:spPr>
            <a:xfrm>
              <a:off x="8689137" y="2640959"/>
              <a:ext cx="569163" cy="25710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3F92D4D9-DF21-4C55-B8AC-367360836B6E}"/>
              </a:ext>
            </a:extLst>
          </p:cNvPr>
          <p:cNvGrpSpPr/>
          <p:nvPr/>
        </p:nvGrpSpPr>
        <p:grpSpPr>
          <a:xfrm>
            <a:off x="7333066" y="707960"/>
            <a:ext cx="4527926" cy="4518882"/>
            <a:chOff x="6581796" y="864654"/>
            <a:chExt cx="4527926" cy="4518882"/>
          </a:xfrm>
        </p:grpSpPr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649FDEA3-C834-4A87-81C6-D7DEEC0DD341}"/>
                </a:ext>
              </a:extLst>
            </p:cNvPr>
            <p:cNvGrpSpPr/>
            <p:nvPr/>
          </p:nvGrpSpPr>
          <p:grpSpPr>
            <a:xfrm>
              <a:off x="6651370" y="983292"/>
              <a:ext cx="4458352" cy="4108218"/>
              <a:chOff x="6651370" y="983292"/>
              <a:chExt cx="4458352" cy="4108218"/>
            </a:xfrm>
          </p:grpSpPr>
          <p:grpSp>
            <p:nvGrpSpPr>
              <p:cNvPr id="209" name="Группа 208">
                <a:extLst>
                  <a:ext uri="{FF2B5EF4-FFF2-40B4-BE49-F238E27FC236}">
                    <a16:creationId xmlns:a16="http://schemas.microsoft.com/office/drawing/2014/main" id="{490BA470-0E6E-4B7F-8516-CE3DA06DF8B6}"/>
                  </a:ext>
                </a:extLst>
              </p:cNvPr>
              <p:cNvGrpSpPr/>
              <p:nvPr/>
            </p:nvGrpSpPr>
            <p:grpSpPr>
              <a:xfrm>
                <a:off x="6651370" y="983292"/>
                <a:ext cx="4376280" cy="4108218"/>
                <a:chOff x="6651370" y="983292"/>
                <a:chExt cx="4376280" cy="4108218"/>
              </a:xfrm>
            </p:grpSpPr>
            <p:cxnSp>
              <p:nvCxnSpPr>
                <p:cNvPr id="211" name="Прямая со стрелкой 210">
                  <a:extLst>
                    <a:ext uri="{FF2B5EF4-FFF2-40B4-BE49-F238E27FC236}">
                      <a16:creationId xmlns:a16="http://schemas.microsoft.com/office/drawing/2014/main" id="{C534B4F5-666F-4E02-BAF4-6D2EDA3F86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445" y="4504870"/>
                  <a:ext cx="377420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Прямая со стрелкой 211">
                  <a:extLst>
                    <a:ext uri="{FF2B5EF4-FFF2-40B4-BE49-F238E27FC236}">
                      <a16:creationId xmlns:a16="http://schemas.microsoft.com/office/drawing/2014/main" id="{2B723AA9-32DD-4B69-A775-AA0B15E89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1370" y="4484804"/>
                  <a:ext cx="646277" cy="60670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Прямая со стрелкой 212">
                  <a:extLst>
                    <a:ext uri="{FF2B5EF4-FFF2-40B4-BE49-F238E27FC236}">
                      <a16:creationId xmlns:a16="http://schemas.microsoft.com/office/drawing/2014/main" id="{C061DFED-F71B-499D-A7BB-D6792E019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72893" y="983292"/>
                  <a:ext cx="0" cy="354189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D5F5879C-EC17-485B-88FC-980E095B3261}"/>
                  </a:ext>
                </a:extLst>
              </p:cNvPr>
              <p:cNvSpPr txBox="1"/>
              <p:nvPr/>
            </p:nvSpPr>
            <p:spPr>
              <a:xfrm>
                <a:off x="10783992" y="4505712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33480C2-B431-4595-B6BE-8BD19F618076}"/>
                </a:ext>
              </a:extLst>
            </p:cNvPr>
            <p:cNvSpPr txBox="1"/>
            <p:nvPr/>
          </p:nvSpPr>
          <p:spPr>
            <a:xfrm>
              <a:off x="6921515" y="8646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C2E473A-2F78-4D8B-BAE8-F82B2A89455D}"/>
                </a:ext>
              </a:extLst>
            </p:cNvPr>
            <p:cNvSpPr txBox="1"/>
            <p:nvPr/>
          </p:nvSpPr>
          <p:spPr>
            <a:xfrm>
              <a:off x="6581796" y="50142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322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Прямая со стрелкой 387">
            <a:extLst>
              <a:ext uri="{FF2B5EF4-FFF2-40B4-BE49-F238E27FC236}">
                <a16:creationId xmlns:a16="http://schemas.microsoft.com/office/drawing/2014/main" id="{F767F336-F2E4-4376-96C4-59DD7363196B}"/>
              </a:ext>
            </a:extLst>
          </p:cNvPr>
          <p:cNvCxnSpPr>
            <a:cxnSpLocks/>
          </p:cNvCxnSpPr>
          <p:nvPr/>
        </p:nvCxnSpPr>
        <p:spPr>
          <a:xfrm flipH="1">
            <a:off x="6708577" y="3954322"/>
            <a:ext cx="646277" cy="6067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48"/>
            <a:ext cx="11378881" cy="6687503"/>
            <a:chOff x="333694" y="58948"/>
            <a:chExt cx="11378881" cy="6687503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48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Последовательная реализация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DD57C3-0720-4372-85AB-96D6217E1CC1}"/>
              </a:ext>
            </a:extLst>
          </p:cNvPr>
          <p:cNvSpPr txBox="1"/>
          <p:nvPr/>
        </p:nvSpPr>
        <p:spPr>
          <a:xfrm>
            <a:off x="6821605" y="5322840"/>
            <a:ext cx="332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Сечение трехмерной матрицы интенсивности фотонов</a:t>
            </a:r>
          </a:p>
        </p:txBody>
      </p:sp>
      <p:grpSp>
        <p:nvGrpSpPr>
          <p:cNvPr id="283" name="Группа 282">
            <a:extLst>
              <a:ext uri="{FF2B5EF4-FFF2-40B4-BE49-F238E27FC236}">
                <a16:creationId xmlns:a16="http://schemas.microsoft.com/office/drawing/2014/main" id="{B1C233D6-AECD-432D-B857-70891354B74F}"/>
              </a:ext>
            </a:extLst>
          </p:cNvPr>
          <p:cNvGrpSpPr/>
          <p:nvPr/>
        </p:nvGrpSpPr>
        <p:grpSpPr>
          <a:xfrm>
            <a:off x="6238945" y="1598590"/>
            <a:ext cx="3883698" cy="3388276"/>
            <a:chOff x="6742997" y="1598590"/>
            <a:chExt cx="3883698" cy="3388276"/>
          </a:xfrm>
        </p:grpSpPr>
        <p:grpSp>
          <p:nvGrpSpPr>
            <p:cNvPr id="256" name="Группа 255">
              <a:extLst>
                <a:ext uri="{FF2B5EF4-FFF2-40B4-BE49-F238E27FC236}">
                  <a16:creationId xmlns:a16="http://schemas.microsoft.com/office/drawing/2014/main" id="{07774756-9D95-4A8E-82BB-C9DD5C95B65E}"/>
                </a:ext>
              </a:extLst>
            </p:cNvPr>
            <p:cNvGrpSpPr/>
            <p:nvPr/>
          </p:nvGrpSpPr>
          <p:grpSpPr>
            <a:xfrm>
              <a:off x="6742997" y="1598590"/>
              <a:ext cx="3577491" cy="3388276"/>
              <a:chOff x="6742997" y="1598590"/>
              <a:chExt cx="3577491" cy="3388276"/>
            </a:xfrm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4A1AE13E-1E5B-4412-9A73-88458AF36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531" y="4514592"/>
                <a:ext cx="484416" cy="46161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Группа 254">
                <a:extLst>
                  <a:ext uri="{FF2B5EF4-FFF2-40B4-BE49-F238E27FC236}">
                    <a16:creationId xmlns:a16="http://schemas.microsoft.com/office/drawing/2014/main" id="{FA9569B6-898F-4F61-B6EA-D416D773E61F}"/>
                  </a:ext>
                </a:extLst>
              </p:cNvPr>
              <p:cNvGrpSpPr/>
              <p:nvPr/>
            </p:nvGrpSpPr>
            <p:grpSpPr>
              <a:xfrm>
                <a:off x="6742997" y="1598590"/>
                <a:ext cx="3577491" cy="3388276"/>
                <a:chOff x="6742997" y="1598590"/>
                <a:chExt cx="3577491" cy="3388276"/>
              </a:xfrm>
            </p:grpSpPr>
            <p:cxnSp>
              <p:nvCxnSpPr>
                <p:cNvPr id="102" name="Прямая соединительная линия 101">
                  <a:extLst>
                    <a:ext uri="{FF2B5EF4-FFF2-40B4-BE49-F238E27FC236}">
                      <a16:creationId xmlns:a16="http://schemas.microsoft.com/office/drawing/2014/main" id="{37434438-BF23-4BE7-BDD8-82C6961B9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1891276"/>
                  <a:ext cx="505606" cy="47060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Прямая соединительная линия 102">
                  <a:extLst>
                    <a:ext uri="{FF2B5EF4-FFF2-40B4-BE49-F238E27FC236}">
                      <a16:creationId xmlns:a16="http://schemas.microsoft.com/office/drawing/2014/main" id="{12622B5A-65E1-4EF2-8C10-9B491028C0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180783"/>
                  <a:ext cx="500301" cy="457795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Прямая соединительная линия 104">
                  <a:extLst>
                    <a:ext uri="{FF2B5EF4-FFF2-40B4-BE49-F238E27FC236}">
                      <a16:creationId xmlns:a16="http://schemas.microsoft.com/office/drawing/2014/main" id="{066802AF-C8FA-4B1B-AD10-0FBF517AF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542" y="2469016"/>
                  <a:ext cx="507594" cy="48224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Прямая соединительная линия 105">
                  <a:extLst>
                    <a:ext uri="{FF2B5EF4-FFF2-40B4-BE49-F238E27FC236}">
                      <a16:creationId xmlns:a16="http://schemas.microsoft.com/office/drawing/2014/main" id="{CF54A7E2-E8AB-4A73-9782-875FC85D6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762139"/>
                  <a:ext cx="500302" cy="46898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Прямая соединительная линия 106">
                  <a:extLst>
                    <a:ext uri="{FF2B5EF4-FFF2-40B4-BE49-F238E27FC236}">
                      <a16:creationId xmlns:a16="http://schemas.microsoft.com/office/drawing/2014/main" id="{E6830565-6EBF-4EEC-8A61-011270628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42997" y="3098895"/>
                  <a:ext cx="493120" cy="46748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Прямая соединительная линия 107">
                  <a:extLst>
                    <a:ext uri="{FF2B5EF4-FFF2-40B4-BE49-F238E27FC236}">
                      <a16:creationId xmlns:a16="http://schemas.microsoft.com/office/drawing/2014/main" id="{8C35379C-82E0-4C9F-BB91-981B7FD4F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335" y="3345488"/>
                  <a:ext cx="501800" cy="47261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Прямая соединительная линия 108">
                  <a:extLst>
                    <a:ext uri="{FF2B5EF4-FFF2-40B4-BE49-F238E27FC236}">
                      <a16:creationId xmlns:a16="http://schemas.microsoft.com/office/drawing/2014/main" id="{236776F8-1691-4ECA-B847-656C0BFC4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3628129"/>
                  <a:ext cx="501360" cy="47840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Прямая соединительная линия 109">
                  <a:extLst>
                    <a:ext uri="{FF2B5EF4-FFF2-40B4-BE49-F238E27FC236}">
                      <a16:creationId xmlns:a16="http://schemas.microsoft.com/office/drawing/2014/main" id="{E5D0115A-2068-4864-BB70-EF11421C5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139" y="3924189"/>
                  <a:ext cx="501874" cy="46509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Прямая соединительная линия 110">
                  <a:extLst>
                    <a:ext uri="{FF2B5EF4-FFF2-40B4-BE49-F238E27FC236}">
                      <a16:creationId xmlns:a16="http://schemas.microsoft.com/office/drawing/2014/main" id="{5BA620A0-208A-451C-9BCC-78CE6124A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4210792"/>
                  <a:ext cx="509748" cy="47958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Прямая соединительная линия 111">
                  <a:extLst>
                    <a:ext uri="{FF2B5EF4-FFF2-40B4-BE49-F238E27FC236}">
                      <a16:creationId xmlns:a16="http://schemas.microsoft.com/office/drawing/2014/main" id="{BBA3AC37-97BD-48C6-A645-73C6A1F4D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1917" y="1723402"/>
                  <a:ext cx="0" cy="289622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Прямая соединительная линия 118">
                  <a:extLst>
                    <a:ext uri="{FF2B5EF4-FFF2-40B4-BE49-F238E27FC236}">
                      <a16:creationId xmlns:a16="http://schemas.microsoft.com/office/drawing/2014/main" id="{7B2B86FD-0056-49B5-AF87-231D98B03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0802" y="1831720"/>
                  <a:ext cx="0" cy="2904556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Прямая соединительная линия 119">
                  <a:extLst>
                    <a:ext uri="{FF2B5EF4-FFF2-40B4-BE49-F238E27FC236}">
                      <a16:creationId xmlns:a16="http://schemas.microsoft.com/office/drawing/2014/main" id="{8DD765A6-74A1-4496-8EE0-D7EBB57D3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085677"/>
                  <a:ext cx="2636" cy="2890527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Прямая соединительная линия 133">
                  <a:extLst>
                    <a:ext uri="{FF2B5EF4-FFF2-40B4-BE49-F238E27FC236}">
                      <a16:creationId xmlns:a16="http://schemas.microsoft.com/office/drawing/2014/main" id="{2984A52F-6A25-4ADC-A070-9D29A821A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55533" y="4617247"/>
                  <a:ext cx="3033042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Прямая соединительная линия 135">
                  <a:extLst>
                    <a:ext uri="{FF2B5EF4-FFF2-40B4-BE49-F238E27FC236}">
                      <a16:creationId xmlns:a16="http://schemas.microsoft.com/office/drawing/2014/main" id="{5EBBABA0-C4CC-4AAE-8F19-8663EE991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40803" y="4730458"/>
                  <a:ext cx="3029615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Прямая соединительная линия 137">
                  <a:extLst>
                    <a:ext uri="{FF2B5EF4-FFF2-40B4-BE49-F238E27FC236}">
                      <a16:creationId xmlns:a16="http://schemas.microsoft.com/office/drawing/2014/main" id="{1D97000C-34E1-463F-85D0-E4D45E71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8108" y="4976204"/>
                  <a:ext cx="3043065" cy="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Прямая соединительная линия 139">
                  <a:extLst>
                    <a:ext uri="{FF2B5EF4-FFF2-40B4-BE49-F238E27FC236}">
                      <a16:creationId xmlns:a16="http://schemas.microsoft.com/office/drawing/2014/main" id="{5EA41D10-793D-44DA-BB86-F4069AC0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3337" y="4190481"/>
                  <a:ext cx="785021" cy="785021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Прямая соединительная линия 140">
                  <a:extLst>
                    <a:ext uri="{FF2B5EF4-FFF2-40B4-BE49-F238E27FC236}">
                      <a16:creationId xmlns:a16="http://schemas.microsoft.com/office/drawing/2014/main" id="{21454B38-584D-4BA5-9F9C-E43AD0EAA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0348" y="4184650"/>
                  <a:ext cx="790850" cy="790852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Прямая соединительная линия 141">
                  <a:extLst>
                    <a:ext uri="{FF2B5EF4-FFF2-40B4-BE49-F238E27FC236}">
                      <a16:creationId xmlns:a16="http://schemas.microsoft.com/office/drawing/2014/main" id="{24DEEA46-1492-4B4F-9BCF-4548EF65F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98831" y="4184650"/>
                  <a:ext cx="793252" cy="793252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Прямая соединительная линия 142">
                  <a:extLst>
                    <a:ext uri="{FF2B5EF4-FFF2-40B4-BE49-F238E27FC236}">
                      <a16:creationId xmlns:a16="http://schemas.microsoft.com/office/drawing/2014/main" id="{C0680234-3A01-4F02-92F9-5A8437DE4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12613" y="4193043"/>
                  <a:ext cx="784859" cy="784859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Прямая соединительная линия 143">
                  <a:extLst>
                    <a:ext uri="{FF2B5EF4-FFF2-40B4-BE49-F238E27FC236}">
                      <a16:creationId xmlns:a16="http://schemas.microsoft.com/office/drawing/2014/main" id="{FD7A6B49-BD76-467D-AD7E-75C238F28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11353" y="4184650"/>
                  <a:ext cx="791554" cy="791554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Прямая соединительная линия 144">
                  <a:extLst>
                    <a:ext uri="{FF2B5EF4-FFF2-40B4-BE49-F238E27FC236}">
                      <a16:creationId xmlns:a16="http://schemas.microsoft.com/office/drawing/2014/main" id="{3E9282FA-FACC-4DF2-8D97-307F95F5C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7070" y="4184650"/>
                  <a:ext cx="798710" cy="798710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Прямая соединительная линия 145">
                  <a:extLst>
                    <a:ext uri="{FF2B5EF4-FFF2-40B4-BE49-F238E27FC236}">
                      <a16:creationId xmlns:a16="http://schemas.microsoft.com/office/drawing/2014/main" id="{BAC08684-E18B-43B7-8938-85E3D96E26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14915" y="4184650"/>
                  <a:ext cx="798993" cy="798993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Прямая соединительная линия 146">
                  <a:extLst>
                    <a:ext uri="{FF2B5EF4-FFF2-40B4-BE49-F238E27FC236}">
                      <a16:creationId xmlns:a16="http://schemas.microsoft.com/office/drawing/2014/main" id="{2E2DD211-6782-4628-BD70-6765E95A3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12760" y="4184350"/>
                  <a:ext cx="810214" cy="800307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Прямая соединительная линия 147">
                  <a:extLst>
                    <a:ext uri="{FF2B5EF4-FFF2-40B4-BE49-F238E27FC236}">
                      <a16:creationId xmlns:a16="http://schemas.microsoft.com/office/drawing/2014/main" id="{C06446BD-BAB1-4D8B-8024-E913C015C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17973" y="4184350"/>
                  <a:ext cx="802515" cy="802516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Прямая соединительная линия 148">
                  <a:extLst>
                    <a:ext uri="{FF2B5EF4-FFF2-40B4-BE49-F238E27FC236}">
                      <a16:creationId xmlns:a16="http://schemas.microsoft.com/office/drawing/2014/main" id="{75882DD6-2199-4620-A6B9-3DF7C292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31174" y="4504505"/>
                  <a:ext cx="480019" cy="47659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Прямая соединительная линия 166">
                  <a:extLst>
                    <a:ext uri="{FF2B5EF4-FFF2-40B4-BE49-F238E27FC236}">
                      <a16:creationId xmlns:a16="http://schemas.microsoft.com/office/drawing/2014/main" id="{F53DEF35-696D-4100-8EE3-8DE6888F1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16174" y="1951075"/>
                  <a:ext cx="0" cy="2892388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Прямая соединительная линия 205">
                  <a:extLst>
                    <a:ext uri="{FF2B5EF4-FFF2-40B4-BE49-F238E27FC236}">
                      <a16:creationId xmlns:a16="http://schemas.microsoft.com/office/drawing/2014/main" id="{5FE928BF-E7CD-4570-995A-6E459A085E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20941" y="4841081"/>
                  <a:ext cx="3039034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Прямая соединительная линия 100">
                  <a:extLst>
                    <a:ext uri="{FF2B5EF4-FFF2-40B4-BE49-F238E27FC236}">
                      <a16:creationId xmlns:a16="http://schemas.microsoft.com/office/drawing/2014/main" id="{0631A2D8-E971-47DE-AF0D-A048A4D50D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1598590"/>
                  <a:ext cx="505370" cy="48425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EC34365F-01CA-4A3F-9225-BF318BF9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8395" y="4389279"/>
              <a:ext cx="301878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Прямая соединительная линия 279">
              <a:extLst>
                <a:ext uri="{FF2B5EF4-FFF2-40B4-BE49-F238E27FC236}">
                  <a16:creationId xmlns:a16="http://schemas.microsoft.com/office/drawing/2014/main" id="{FD14B53E-803D-4760-868F-B22549C34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904" y="4282123"/>
              <a:ext cx="30330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Прямая соединительная линия 280">
              <a:extLst>
                <a:ext uri="{FF2B5EF4-FFF2-40B4-BE49-F238E27FC236}">
                  <a16:creationId xmlns:a16="http://schemas.microsoft.com/office/drawing/2014/main" id="{B267E706-F3C1-4044-BB16-A9A7D309F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3653" y="4187366"/>
              <a:ext cx="303304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Группа 311">
            <a:extLst>
              <a:ext uri="{FF2B5EF4-FFF2-40B4-BE49-F238E27FC236}">
                <a16:creationId xmlns:a16="http://schemas.microsoft.com/office/drawing/2014/main" id="{27688CD8-BF05-4BFA-9B6E-5124D726A6A6}"/>
              </a:ext>
            </a:extLst>
          </p:cNvPr>
          <p:cNvGrpSpPr/>
          <p:nvPr/>
        </p:nvGrpSpPr>
        <p:grpSpPr>
          <a:xfrm>
            <a:off x="6780342" y="1293854"/>
            <a:ext cx="3341678" cy="2922277"/>
            <a:chOff x="7284394" y="1293854"/>
            <a:chExt cx="3341678" cy="2922277"/>
          </a:xfrm>
        </p:grpSpPr>
        <p:cxnSp>
          <p:nvCxnSpPr>
            <p:cNvPr id="284" name="Прямая соединительная линия 283">
              <a:extLst>
                <a:ext uri="{FF2B5EF4-FFF2-40B4-BE49-F238E27FC236}">
                  <a16:creationId xmlns:a16="http://schemas.microsoft.com/office/drawing/2014/main" id="{8375E6E3-35BB-4A86-964F-1E7F09787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0512" y="3909264"/>
              <a:ext cx="315144" cy="306867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Прямая соединительная линия 289">
              <a:extLst>
                <a:ext uri="{FF2B5EF4-FFF2-40B4-BE49-F238E27FC236}">
                  <a16:creationId xmlns:a16="http://schemas.microsoft.com/office/drawing/2014/main" id="{81DD4EBD-86FB-428C-8B95-52055A9D3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622626"/>
              <a:ext cx="312985" cy="30476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Прямая соединительная линия 290">
              <a:extLst>
                <a:ext uri="{FF2B5EF4-FFF2-40B4-BE49-F238E27FC236}">
                  <a16:creationId xmlns:a16="http://schemas.microsoft.com/office/drawing/2014/main" id="{65D41761-2E4F-4BE5-80FF-A35AF4E0F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324721"/>
              <a:ext cx="318013" cy="30966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Прямая соединительная линия 291">
              <a:extLst>
                <a:ext uri="{FF2B5EF4-FFF2-40B4-BE49-F238E27FC236}">
                  <a16:creationId xmlns:a16="http://schemas.microsoft.com/office/drawing/2014/main" id="{74F9F4CD-5079-48CD-B54C-CA2584090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035929"/>
              <a:ext cx="318496" cy="31013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Прямая соединительная линия 292">
              <a:extLst>
                <a:ext uri="{FF2B5EF4-FFF2-40B4-BE49-F238E27FC236}">
                  <a16:creationId xmlns:a16="http://schemas.microsoft.com/office/drawing/2014/main" id="{26448EB6-CB53-4CBB-9157-D60CCD503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2754577"/>
              <a:ext cx="314012" cy="30576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Прямая соединительная линия 293">
              <a:extLst>
                <a:ext uri="{FF2B5EF4-FFF2-40B4-BE49-F238E27FC236}">
                  <a16:creationId xmlns:a16="http://schemas.microsoft.com/office/drawing/2014/main" id="{E8F43F28-BD69-4546-9068-3CBDC1F474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7299" y="2441762"/>
              <a:ext cx="327961" cy="319348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Прямая соединительная линия 294">
              <a:extLst>
                <a:ext uri="{FF2B5EF4-FFF2-40B4-BE49-F238E27FC236}">
                  <a16:creationId xmlns:a16="http://schemas.microsoft.com/office/drawing/2014/main" id="{95DC5D7F-0F07-4F53-B71A-28E762A2F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2165101"/>
              <a:ext cx="315921" cy="307624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Прямая соединительная линия 295">
              <a:extLst>
                <a:ext uri="{FF2B5EF4-FFF2-40B4-BE49-F238E27FC236}">
                  <a16:creationId xmlns:a16="http://schemas.microsoft.com/office/drawing/2014/main" id="{2B9BB725-B330-4688-9F3B-BFB662518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1885875"/>
              <a:ext cx="311464" cy="303284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783C8D43-8DBA-4EF5-99C3-BF1EF2C01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1587108"/>
              <a:ext cx="319884" cy="311483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Прямая соединительная линия 297">
              <a:extLst>
                <a:ext uri="{FF2B5EF4-FFF2-40B4-BE49-F238E27FC236}">
                  <a16:creationId xmlns:a16="http://schemas.microsoft.com/office/drawing/2014/main" id="{8F9AF229-AC7B-43BF-B739-118E31BD9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943" y="1294564"/>
              <a:ext cx="313112" cy="304889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Прямая соединительная линия 298">
              <a:extLst>
                <a:ext uri="{FF2B5EF4-FFF2-40B4-BE49-F238E27FC236}">
                  <a16:creationId xmlns:a16="http://schemas.microsoft.com/office/drawing/2014/main" id="{E724904E-AA95-40A1-9B39-AB7C0114F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7760" y="1301142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Прямая соединительная линия 299">
              <a:extLst>
                <a:ext uri="{FF2B5EF4-FFF2-40B4-BE49-F238E27FC236}">
                  <a16:creationId xmlns:a16="http://schemas.microsoft.com/office/drawing/2014/main" id="{C28EEE01-792F-4D87-80B2-B5F506D5A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999" y="1297004"/>
              <a:ext cx="308082" cy="29999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Прямая соединительная линия 300">
              <a:extLst>
                <a:ext uri="{FF2B5EF4-FFF2-40B4-BE49-F238E27FC236}">
                  <a16:creationId xmlns:a16="http://schemas.microsoft.com/office/drawing/2014/main" id="{DDC68234-6758-44C4-B32E-DECBDC763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3997" y="1294563"/>
              <a:ext cx="313113" cy="304890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Прямая соединительная линия 301">
              <a:extLst>
                <a:ext uri="{FF2B5EF4-FFF2-40B4-BE49-F238E27FC236}">
                  <a16:creationId xmlns:a16="http://schemas.microsoft.com/office/drawing/2014/main" id="{532AD29E-385D-4700-A41A-F9084297F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7114" y="1301021"/>
              <a:ext cx="299940" cy="292063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Прямая соединительная линия 302">
              <a:extLst>
                <a:ext uri="{FF2B5EF4-FFF2-40B4-BE49-F238E27FC236}">
                  <a16:creationId xmlns:a16="http://schemas.microsoft.com/office/drawing/2014/main" id="{BA22E6E7-5FED-4F6B-B41B-B895EB0CF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7298" y="1294108"/>
              <a:ext cx="316837" cy="308516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Прямая соединительная линия 305">
              <a:extLst>
                <a:ext uri="{FF2B5EF4-FFF2-40B4-BE49-F238E27FC236}">
                  <a16:creationId xmlns:a16="http://schemas.microsoft.com/office/drawing/2014/main" id="{9DDD7CA6-EF28-4D16-A999-708ABCF5B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3153" y="1301319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Прямая соединительная линия 306">
              <a:extLst>
                <a:ext uri="{FF2B5EF4-FFF2-40B4-BE49-F238E27FC236}">
                  <a16:creationId xmlns:a16="http://schemas.microsoft.com/office/drawing/2014/main" id="{13AF6866-E5AA-4606-903C-CB3DC50F7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3515" y="1310294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Прямая соединительная линия 307">
              <a:extLst>
                <a:ext uri="{FF2B5EF4-FFF2-40B4-BE49-F238E27FC236}">
                  <a16:creationId xmlns:a16="http://schemas.microsoft.com/office/drawing/2014/main" id="{296E6DD2-77C5-46BC-BAA9-1492EDF168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394" y="1297900"/>
              <a:ext cx="313773" cy="305532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Прямая соединительная линия 303">
              <a:extLst>
                <a:ext uri="{FF2B5EF4-FFF2-40B4-BE49-F238E27FC236}">
                  <a16:creationId xmlns:a16="http://schemas.microsoft.com/office/drawing/2014/main" id="{AD7BFBAB-29E1-44EF-8F68-33F831AA5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9468" y="1303575"/>
              <a:ext cx="303858" cy="295878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Прямая соединительная линия 304">
              <a:extLst>
                <a:ext uri="{FF2B5EF4-FFF2-40B4-BE49-F238E27FC236}">
                  <a16:creationId xmlns:a16="http://schemas.microsoft.com/office/drawing/2014/main" id="{3B347F08-DCB6-4A71-9824-F23EA6A47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645" y="1293854"/>
              <a:ext cx="313841" cy="305599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Таблица 10">
            <a:extLst>
              <a:ext uri="{FF2B5EF4-FFF2-40B4-BE49-F238E27FC236}">
                <a16:creationId xmlns:a16="http://schemas.microsoft.com/office/drawing/2014/main" id="{D2B4A281-06D0-4CB9-A934-0F6E4D7568B6}"/>
              </a:ext>
            </a:extLst>
          </p:cNvPr>
          <p:cNvGraphicFramePr>
            <a:graphicFrameLocks noGrp="1"/>
          </p:cNvGraphicFramePr>
          <p:nvPr/>
        </p:nvGraphicFramePr>
        <p:xfrm>
          <a:off x="6768844" y="1601770"/>
          <a:ext cx="3033152" cy="290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483">
                  <a:extLst>
                    <a:ext uri="{9D8B030D-6E8A-4147-A177-3AD203B41FA5}">
                      <a16:colId xmlns:a16="http://schemas.microsoft.com/office/drawing/2014/main" val="2191363049"/>
                    </a:ext>
                  </a:extLst>
                </a:gridCol>
                <a:gridCol w="306861">
                  <a:extLst>
                    <a:ext uri="{9D8B030D-6E8A-4147-A177-3AD203B41FA5}">
                      <a16:colId xmlns:a16="http://schemas.microsoft.com/office/drawing/2014/main" val="2090020539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158015517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523934912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789450923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3198502363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093059411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3166711984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039703285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1258590114"/>
                    </a:ext>
                  </a:extLst>
                </a:gridCol>
              </a:tblGrid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3028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4273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779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43594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7180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7437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279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17094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579434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872221"/>
                  </a:ext>
                </a:extLst>
              </a:tr>
            </a:tbl>
          </a:graphicData>
        </a:graphic>
      </p:graphicFrame>
      <p:grpSp>
        <p:nvGrpSpPr>
          <p:cNvPr id="375" name="Группа 374">
            <a:extLst>
              <a:ext uri="{FF2B5EF4-FFF2-40B4-BE49-F238E27FC236}">
                <a16:creationId xmlns:a16="http://schemas.microsoft.com/office/drawing/2014/main" id="{015AD2C9-A770-4F13-AA3E-69CEE08355B5}"/>
              </a:ext>
            </a:extLst>
          </p:cNvPr>
          <p:cNvGrpSpPr/>
          <p:nvPr/>
        </p:nvGrpSpPr>
        <p:grpSpPr>
          <a:xfrm>
            <a:off x="6795149" y="1485498"/>
            <a:ext cx="3244220" cy="2920577"/>
            <a:chOff x="7299201" y="1485498"/>
            <a:chExt cx="3244220" cy="2920577"/>
          </a:xfrm>
        </p:grpSpPr>
        <p:sp>
          <p:nvSpPr>
            <p:cNvPr id="349" name="Параллелограмм 348">
              <a:extLst>
                <a:ext uri="{FF2B5EF4-FFF2-40B4-BE49-F238E27FC236}">
                  <a16:creationId xmlns:a16="http://schemas.microsoft.com/office/drawing/2014/main" id="{44C60D57-80B4-4840-B6D5-0A6E3F16F15C}"/>
                </a:ext>
              </a:extLst>
            </p:cNvPr>
            <p:cNvSpPr/>
            <p:nvPr/>
          </p:nvSpPr>
          <p:spPr>
            <a:xfrm>
              <a:off x="7299201" y="1485499"/>
              <a:ext cx="402152" cy="108814"/>
            </a:xfrm>
            <a:prstGeom prst="parallelogram">
              <a:avLst>
                <a:gd name="adj" fmla="val 107024"/>
              </a:avLst>
            </a:prstGeom>
            <a:solidFill>
              <a:srgbClr val="E9F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5" name="Параллелограмм 354">
              <a:extLst>
                <a:ext uri="{FF2B5EF4-FFF2-40B4-BE49-F238E27FC236}">
                  <a16:creationId xmlns:a16="http://schemas.microsoft.com/office/drawing/2014/main" id="{B826B637-BBD5-48E4-9058-40DAB1C1F6D4}"/>
                </a:ext>
              </a:extLst>
            </p:cNvPr>
            <p:cNvSpPr/>
            <p:nvPr/>
          </p:nvSpPr>
          <p:spPr>
            <a:xfrm>
              <a:off x="7600303" y="1485498"/>
              <a:ext cx="397390" cy="108814"/>
            </a:xfrm>
            <a:prstGeom prst="parallelogram">
              <a:avLst>
                <a:gd name="adj" fmla="val 102647"/>
              </a:avLst>
            </a:prstGeom>
            <a:solidFill>
              <a:srgbClr val="E9F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6" name="Параллелограмм 355">
              <a:extLst>
                <a:ext uri="{FF2B5EF4-FFF2-40B4-BE49-F238E27FC236}">
                  <a16:creationId xmlns:a16="http://schemas.microsoft.com/office/drawing/2014/main" id="{64A11E8F-C4EF-41E4-9591-5332029BE5DF}"/>
                </a:ext>
              </a:extLst>
            </p:cNvPr>
            <p:cNvSpPr/>
            <p:nvPr/>
          </p:nvSpPr>
          <p:spPr>
            <a:xfrm>
              <a:off x="7897527" y="1486828"/>
              <a:ext cx="403989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7" name="Параллелограмм 356">
              <a:extLst>
                <a:ext uri="{FF2B5EF4-FFF2-40B4-BE49-F238E27FC236}">
                  <a16:creationId xmlns:a16="http://schemas.microsoft.com/office/drawing/2014/main" id="{31518712-1A6B-45AD-8D85-7A38D346481C}"/>
                </a:ext>
              </a:extLst>
            </p:cNvPr>
            <p:cNvSpPr/>
            <p:nvPr/>
          </p:nvSpPr>
          <p:spPr>
            <a:xfrm>
              <a:off x="8199605" y="1485498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8" name="Параллелограмм 357">
              <a:extLst>
                <a:ext uri="{FF2B5EF4-FFF2-40B4-BE49-F238E27FC236}">
                  <a16:creationId xmlns:a16="http://schemas.microsoft.com/office/drawing/2014/main" id="{5CD4AE26-B371-4D1D-A354-510D574287A6}"/>
                </a:ext>
              </a:extLst>
            </p:cNvPr>
            <p:cNvSpPr/>
            <p:nvPr/>
          </p:nvSpPr>
          <p:spPr>
            <a:xfrm>
              <a:off x="8498215" y="1487051"/>
              <a:ext cx="412596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9" name="Параллелограмм 358">
              <a:extLst>
                <a:ext uri="{FF2B5EF4-FFF2-40B4-BE49-F238E27FC236}">
                  <a16:creationId xmlns:a16="http://schemas.microsoft.com/office/drawing/2014/main" id="{62A31C20-3534-4F99-AF9E-67D02D2ADF60}"/>
                </a:ext>
              </a:extLst>
            </p:cNvPr>
            <p:cNvSpPr/>
            <p:nvPr/>
          </p:nvSpPr>
          <p:spPr>
            <a:xfrm>
              <a:off x="8809411" y="1487327"/>
              <a:ext cx="393612" cy="108814"/>
            </a:xfrm>
            <a:prstGeom prst="parallelogram">
              <a:avLst>
                <a:gd name="adj" fmla="val 102647"/>
              </a:avLst>
            </a:prstGeom>
            <a:solidFill>
              <a:srgbClr val="FFF5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0" name="Параллелограмм 359">
              <a:extLst>
                <a:ext uri="{FF2B5EF4-FFF2-40B4-BE49-F238E27FC236}">
                  <a16:creationId xmlns:a16="http://schemas.microsoft.com/office/drawing/2014/main" id="{4F8F8936-4E39-42F5-A7D3-686EB6B5E3FF}"/>
                </a:ext>
              </a:extLst>
            </p:cNvPr>
            <p:cNvSpPr/>
            <p:nvPr/>
          </p:nvSpPr>
          <p:spPr>
            <a:xfrm>
              <a:off x="9104359" y="1486180"/>
              <a:ext cx="412596" cy="108814"/>
            </a:xfrm>
            <a:prstGeom prst="parallelogram">
              <a:avLst>
                <a:gd name="adj" fmla="val 102647"/>
              </a:avLst>
            </a:prstGeom>
            <a:solidFill>
              <a:srgbClr val="FFF5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1" name="Параллелограмм 360">
              <a:extLst>
                <a:ext uri="{FF2B5EF4-FFF2-40B4-BE49-F238E27FC236}">
                  <a16:creationId xmlns:a16="http://schemas.microsoft.com/office/drawing/2014/main" id="{DC3654CC-7733-497B-8748-608DBBF6D644}"/>
                </a:ext>
              </a:extLst>
            </p:cNvPr>
            <p:cNvSpPr/>
            <p:nvPr/>
          </p:nvSpPr>
          <p:spPr>
            <a:xfrm>
              <a:off x="9415237" y="1485498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FAD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2" name="Параллелограмм 361">
              <a:extLst>
                <a:ext uri="{FF2B5EF4-FFF2-40B4-BE49-F238E27FC236}">
                  <a16:creationId xmlns:a16="http://schemas.microsoft.com/office/drawing/2014/main" id="{72174FF6-05E2-4155-8E42-788262F28461}"/>
                </a:ext>
              </a:extLst>
            </p:cNvPr>
            <p:cNvSpPr/>
            <p:nvPr/>
          </p:nvSpPr>
          <p:spPr>
            <a:xfrm>
              <a:off x="9713908" y="1486789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3" name="Параллелограмм 362">
              <a:extLst>
                <a:ext uri="{FF2B5EF4-FFF2-40B4-BE49-F238E27FC236}">
                  <a16:creationId xmlns:a16="http://schemas.microsoft.com/office/drawing/2014/main" id="{9B40A69B-6517-4512-B95C-554C821A9F07}"/>
                </a:ext>
              </a:extLst>
            </p:cNvPr>
            <p:cNvSpPr/>
            <p:nvPr/>
          </p:nvSpPr>
          <p:spPr>
            <a:xfrm>
              <a:off x="10014197" y="1487704"/>
              <a:ext cx="400895" cy="108814"/>
            </a:xfrm>
            <a:prstGeom prst="parallelogram">
              <a:avLst>
                <a:gd name="adj" fmla="val 10264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4" name="Параллелограмм 363">
              <a:extLst>
                <a:ext uri="{FF2B5EF4-FFF2-40B4-BE49-F238E27FC236}">
                  <a16:creationId xmlns:a16="http://schemas.microsoft.com/office/drawing/2014/main" id="{65028C04-C690-490D-B5FA-6199134CB92C}"/>
                </a:ext>
              </a:extLst>
            </p:cNvPr>
            <p:cNvSpPr/>
            <p:nvPr/>
          </p:nvSpPr>
          <p:spPr>
            <a:xfrm rot="18952369">
              <a:off x="10189436" y="1585734"/>
              <a:ext cx="351099" cy="209173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5" name="Параллелограмм 364">
              <a:extLst>
                <a:ext uri="{FF2B5EF4-FFF2-40B4-BE49-F238E27FC236}">
                  <a16:creationId xmlns:a16="http://schemas.microsoft.com/office/drawing/2014/main" id="{F48F2676-E57C-4BAD-AFF8-A3FB1825E5B5}"/>
                </a:ext>
              </a:extLst>
            </p:cNvPr>
            <p:cNvSpPr/>
            <p:nvPr/>
          </p:nvSpPr>
          <p:spPr>
            <a:xfrm rot="18952369">
              <a:off x="10189299" y="1888690"/>
              <a:ext cx="351099" cy="201943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6" name="Параллелограмм 365">
              <a:extLst>
                <a:ext uri="{FF2B5EF4-FFF2-40B4-BE49-F238E27FC236}">
                  <a16:creationId xmlns:a16="http://schemas.microsoft.com/office/drawing/2014/main" id="{96D8C1E2-B930-4CB3-B906-A324907792CE}"/>
                </a:ext>
              </a:extLst>
            </p:cNvPr>
            <p:cNvSpPr/>
            <p:nvPr/>
          </p:nvSpPr>
          <p:spPr>
            <a:xfrm rot="18952369">
              <a:off x="10194923" y="2176845"/>
              <a:ext cx="342036" cy="195203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8" name="Параллелограмм 367">
              <a:extLst>
                <a:ext uri="{FF2B5EF4-FFF2-40B4-BE49-F238E27FC236}">
                  <a16:creationId xmlns:a16="http://schemas.microsoft.com/office/drawing/2014/main" id="{66931CF5-87A9-46B5-BA77-8A97EFC9818B}"/>
                </a:ext>
              </a:extLst>
            </p:cNvPr>
            <p:cNvSpPr/>
            <p:nvPr/>
          </p:nvSpPr>
          <p:spPr>
            <a:xfrm rot="18952369">
              <a:off x="10196187" y="2459377"/>
              <a:ext cx="339349" cy="192834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9" name="Параллелограмм 368">
              <a:extLst>
                <a:ext uri="{FF2B5EF4-FFF2-40B4-BE49-F238E27FC236}">
                  <a16:creationId xmlns:a16="http://schemas.microsoft.com/office/drawing/2014/main" id="{663BD004-A7EA-4D9E-8F29-6D08C256CED0}"/>
                </a:ext>
              </a:extLst>
            </p:cNvPr>
            <p:cNvSpPr/>
            <p:nvPr/>
          </p:nvSpPr>
          <p:spPr>
            <a:xfrm rot="18952369">
              <a:off x="10186324" y="2740195"/>
              <a:ext cx="357097" cy="219362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0" name="Параллелограмм 369">
              <a:extLst>
                <a:ext uri="{FF2B5EF4-FFF2-40B4-BE49-F238E27FC236}">
                  <a16:creationId xmlns:a16="http://schemas.microsoft.com/office/drawing/2014/main" id="{EFF84039-2740-4E6F-B6F8-98C862791B10}"/>
                </a:ext>
              </a:extLst>
            </p:cNvPr>
            <p:cNvSpPr/>
            <p:nvPr/>
          </p:nvSpPr>
          <p:spPr>
            <a:xfrm rot="18952369">
              <a:off x="10194795" y="3050107"/>
              <a:ext cx="344223" cy="197434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1" name="Параллелограмм 370">
              <a:extLst>
                <a:ext uri="{FF2B5EF4-FFF2-40B4-BE49-F238E27FC236}">
                  <a16:creationId xmlns:a16="http://schemas.microsoft.com/office/drawing/2014/main" id="{7E6F2EB6-A7E5-401D-B8A2-6011392B5208}"/>
                </a:ext>
              </a:extLst>
            </p:cNvPr>
            <p:cNvSpPr/>
            <p:nvPr/>
          </p:nvSpPr>
          <p:spPr>
            <a:xfrm rot="18952369">
              <a:off x="10194393" y="3338394"/>
              <a:ext cx="344223" cy="197434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2" name="Параллелограмм 371">
              <a:extLst>
                <a:ext uri="{FF2B5EF4-FFF2-40B4-BE49-F238E27FC236}">
                  <a16:creationId xmlns:a16="http://schemas.microsoft.com/office/drawing/2014/main" id="{761B9A28-E7CB-496E-871F-4119FD93B626}"/>
                </a:ext>
              </a:extLst>
            </p:cNvPr>
            <p:cNvSpPr/>
            <p:nvPr/>
          </p:nvSpPr>
          <p:spPr>
            <a:xfrm rot="18952369">
              <a:off x="10193943" y="3625223"/>
              <a:ext cx="344223" cy="202357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3" name="Параллелограмм 372">
              <a:extLst>
                <a:ext uri="{FF2B5EF4-FFF2-40B4-BE49-F238E27FC236}">
                  <a16:creationId xmlns:a16="http://schemas.microsoft.com/office/drawing/2014/main" id="{999D767A-B29D-403D-9C36-FBB59CDB102C}"/>
                </a:ext>
              </a:extLst>
            </p:cNvPr>
            <p:cNvSpPr/>
            <p:nvPr/>
          </p:nvSpPr>
          <p:spPr>
            <a:xfrm rot="18952369">
              <a:off x="10193863" y="3921054"/>
              <a:ext cx="344223" cy="199608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4" name="Параллелограмм 373">
              <a:extLst>
                <a:ext uri="{FF2B5EF4-FFF2-40B4-BE49-F238E27FC236}">
                  <a16:creationId xmlns:a16="http://schemas.microsoft.com/office/drawing/2014/main" id="{7A95E85F-6A47-4D17-A2A5-C12560FD6FDB}"/>
                </a:ext>
              </a:extLst>
            </p:cNvPr>
            <p:cNvSpPr/>
            <p:nvPr/>
          </p:nvSpPr>
          <p:spPr>
            <a:xfrm rot="18952369">
              <a:off x="10193907" y="4206467"/>
              <a:ext cx="344223" cy="199608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0" name="Группа 379">
            <a:extLst>
              <a:ext uri="{FF2B5EF4-FFF2-40B4-BE49-F238E27FC236}">
                <a16:creationId xmlns:a16="http://schemas.microsoft.com/office/drawing/2014/main" id="{4DCFB9F8-BC47-4335-993B-A3355B0BDCDC}"/>
              </a:ext>
            </a:extLst>
          </p:cNvPr>
          <p:cNvGrpSpPr/>
          <p:nvPr/>
        </p:nvGrpSpPr>
        <p:grpSpPr>
          <a:xfrm>
            <a:off x="6894343" y="1294564"/>
            <a:ext cx="3227601" cy="3211769"/>
            <a:chOff x="7398395" y="1294564"/>
            <a:chExt cx="3227601" cy="3211769"/>
          </a:xfrm>
        </p:grpSpPr>
        <p:grpSp>
          <p:nvGrpSpPr>
            <p:cNvPr id="348" name="Группа 347">
              <a:extLst>
                <a:ext uri="{FF2B5EF4-FFF2-40B4-BE49-F238E27FC236}">
                  <a16:creationId xmlns:a16="http://schemas.microsoft.com/office/drawing/2014/main" id="{C2EB06A0-342D-454D-8C64-1A4B74C86A47}"/>
                </a:ext>
              </a:extLst>
            </p:cNvPr>
            <p:cNvGrpSpPr/>
            <p:nvPr/>
          </p:nvGrpSpPr>
          <p:grpSpPr>
            <a:xfrm>
              <a:off x="7398395" y="1294564"/>
              <a:ext cx="3227601" cy="3098957"/>
              <a:chOff x="7398395" y="1294564"/>
              <a:chExt cx="3227601" cy="3098957"/>
            </a:xfrm>
          </p:grpSpPr>
          <p:cxnSp>
            <p:nvCxnSpPr>
              <p:cNvPr id="309" name="Прямая соединительная линия 308">
                <a:extLst>
                  <a:ext uri="{FF2B5EF4-FFF2-40B4-BE49-F238E27FC236}">
                    <a16:creationId xmlns:a16="http://schemas.microsoft.com/office/drawing/2014/main" id="{1E8E0257-39A2-4D32-8C5D-B16D7158A8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19557" y="1485900"/>
                <a:ext cx="0" cy="290762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Прямая соединительная линия 313">
                <a:extLst>
                  <a:ext uri="{FF2B5EF4-FFF2-40B4-BE49-F238E27FC236}">
                    <a16:creationId xmlns:a16="http://schemas.microsoft.com/office/drawing/2014/main" id="{7A349E8E-EFA6-4B89-8C0E-9C746BAB60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8395" y="1489076"/>
                <a:ext cx="301878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Прямая соединительная линия 317">
                <a:extLst>
                  <a:ext uri="{FF2B5EF4-FFF2-40B4-BE49-F238E27FC236}">
                    <a16:creationId xmlns:a16="http://schemas.microsoft.com/office/drawing/2014/main" id="{1D61B78A-7513-4FE6-B5DB-A946FF8C5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7606" y="1381761"/>
                <a:ext cx="3007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Прямая соединительная линия 318">
                <a:extLst>
                  <a:ext uri="{FF2B5EF4-FFF2-40B4-BE49-F238E27FC236}">
                    <a16:creationId xmlns:a16="http://schemas.microsoft.com/office/drawing/2014/main" id="{380EBD4B-B7A8-46A2-B714-A1C37786F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5125" y="1381761"/>
                <a:ext cx="1472" cy="29003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Прямая соединительная линия 328">
                <a:extLst>
                  <a:ext uri="{FF2B5EF4-FFF2-40B4-BE49-F238E27FC236}">
                    <a16:creationId xmlns:a16="http://schemas.microsoft.com/office/drawing/2014/main" id="{210CE4EC-7E51-421C-9426-8922A790B4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3653" y="1294564"/>
                <a:ext cx="3026908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Прямая соединительная линия 329">
                <a:extLst>
                  <a:ext uri="{FF2B5EF4-FFF2-40B4-BE49-F238E27FC236}">
                    <a16:creationId xmlns:a16="http://schemas.microsoft.com/office/drawing/2014/main" id="{1AC809B7-AE2C-4E43-B7D7-135A551FA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4524" y="1298432"/>
                <a:ext cx="1472" cy="290036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8" name="Прямая соединительная линия 377">
              <a:extLst>
                <a:ext uri="{FF2B5EF4-FFF2-40B4-BE49-F238E27FC236}">
                  <a16:creationId xmlns:a16="http://schemas.microsoft.com/office/drawing/2014/main" id="{417CE48F-7033-4AE6-AC99-14F90EBDB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077" y="4194128"/>
              <a:ext cx="320626" cy="31220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Группа 241">
            <a:extLst>
              <a:ext uri="{FF2B5EF4-FFF2-40B4-BE49-F238E27FC236}">
                <a16:creationId xmlns:a16="http://schemas.microsoft.com/office/drawing/2014/main" id="{53150288-6102-4BB0-AA61-2E23F9C542D5}"/>
              </a:ext>
            </a:extLst>
          </p:cNvPr>
          <p:cNvGrpSpPr/>
          <p:nvPr/>
        </p:nvGrpSpPr>
        <p:grpSpPr>
          <a:xfrm>
            <a:off x="6789562" y="2037517"/>
            <a:ext cx="2330686" cy="1216313"/>
            <a:chOff x="7280514" y="2014810"/>
            <a:chExt cx="2330686" cy="1216313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4A56764A-31A6-46BC-A850-8186E30B4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5814" y="2014810"/>
              <a:ext cx="577611" cy="28989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9D9AFD30-9952-458F-B2B0-1136662FE9A6}"/>
                </a:ext>
              </a:extLst>
            </p:cNvPr>
            <p:cNvCxnSpPr>
              <a:cxnSpLocks/>
            </p:cNvCxnSpPr>
            <p:nvPr/>
          </p:nvCxnSpPr>
          <p:spPr>
            <a:xfrm>
              <a:off x="9303068" y="2931430"/>
              <a:ext cx="308132" cy="29969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Прямая со стрелкой 2">
              <a:extLst>
                <a:ext uri="{FF2B5EF4-FFF2-40B4-BE49-F238E27FC236}">
                  <a16:creationId xmlns:a16="http://schemas.microsoft.com/office/drawing/2014/main" id="{5E573207-4A5B-4855-A58E-6C5AA23B4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0514" y="2361884"/>
              <a:ext cx="426679" cy="56954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BA75DA7-0AB7-4169-8506-A591E82FA0EC}"/>
                </a:ext>
              </a:extLst>
            </p:cNvPr>
            <p:cNvCxnSpPr>
              <a:cxnSpLocks/>
            </p:cNvCxnSpPr>
            <p:nvPr/>
          </p:nvCxnSpPr>
          <p:spPr>
            <a:xfrm>
              <a:off x="8441804" y="2082842"/>
              <a:ext cx="178354" cy="52224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2BA416F9-C738-41D6-8810-7CC409351336}"/>
                </a:ext>
              </a:extLst>
            </p:cNvPr>
            <p:cNvCxnSpPr>
              <a:cxnSpLocks/>
            </p:cNvCxnSpPr>
            <p:nvPr/>
          </p:nvCxnSpPr>
          <p:spPr>
            <a:xfrm>
              <a:off x="8689137" y="2640959"/>
              <a:ext cx="569163" cy="25710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837CAD53-F868-404C-A7B6-0964CD57F94E}"/>
              </a:ext>
            </a:extLst>
          </p:cNvPr>
          <p:cNvSpPr txBox="1"/>
          <p:nvPr/>
        </p:nvSpPr>
        <p:spPr>
          <a:xfrm>
            <a:off x="4946374" y="2001912"/>
            <a:ext cx="1302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Начальная позиция фотона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B2B255FA-CB6D-4004-89D8-07DF4320CF18}"/>
              </a:ext>
            </a:extLst>
          </p:cNvPr>
          <p:cNvCxnSpPr>
            <a:cxnSpLocks/>
          </p:cNvCxnSpPr>
          <p:nvPr/>
        </p:nvCxnSpPr>
        <p:spPr>
          <a:xfrm>
            <a:off x="5329093" y="2951259"/>
            <a:ext cx="1452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5" name="Группа 394">
            <a:extLst>
              <a:ext uri="{FF2B5EF4-FFF2-40B4-BE49-F238E27FC236}">
                <a16:creationId xmlns:a16="http://schemas.microsoft.com/office/drawing/2014/main" id="{6AE74FFB-00C3-49D7-8996-42195777356F}"/>
              </a:ext>
            </a:extLst>
          </p:cNvPr>
          <p:cNvGrpSpPr/>
          <p:nvPr/>
        </p:nvGrpSpPr>
        <p:grpSpPr>
          <a:xfrm>
            <a:off x="6077744" y="864654"/>
            <a:ext cx="4527926" cy="4518882"/>
            <a:chOff x="6581796" y="864654"/>
            <a:chExt cx="4527926" cy="4518882"/>
          </a:xfrm>
        </p:grpSpPr>
        <p:grpSp>
          <p:nvGrpSpPr>
            <p:cNvPr id="392" name="Группа 391">
              <a:extLst>
                <a:ext uri="{FF2B5EF4-FFF2-40B4-BE49-F238E27FC236}">
                  <a16:creationId xmlns:a16="http://schemas.microsoft.com/office/drawing/2014/main" id="{9FE7EB4F-87FC-48A4-9E7B-BDDE0290670D}"/>
                </a:ext>
              </a:extLst>
            </p:cNvPr>
            <p:cNvGrpSpPr/>
            <p:nvPr/>
          </p:nvGrpSpPr>
          <p:grpSpPr>
            <a:xfrm>
              <a:off x="6651370" y="983292"/>
              <a:ext cx="4458352" cy="4108218"/>
              <a:chOff x="6651370" y="983292"/>
              <a:chExt cx="4458352" cy="4108218"/>
            </a:xfrm>
          </p:grpSpPr>
          <p:grpSp>
            <p:nvGrpSpPr>
              <p:cNvPr id="257" name="Группа 256">
                <a:extLst>
                  <a:ext uri="{FF2B5EF4-FFF2-40B4-BE49-F238E27FC236}">
                    <a16:creationId xmlns:a16="http://schemas.microsoft.com/office/drawing/2014/main" id="{F8D39302-7CD3-4449-AE9B-CEF2B906FDE6}"/>
                  </a:ext>
                </a:extLst>
              </p:cNvPr>
              <p:cNvGrpSpPr/>
              <p:nvPr/>
            </p:nvGrpSpPr>
            <p:grpSpPr>
              <a:xfrm>
                <a:off x="6651370" y="983292"/>
                <a:ext cx="4376280" cy="4108218"/>
                <a:chOff x="6651370" y="983292"/>
                <a:chExt cx="4376280" cy="4108218"/>
              </a:xfrm>
            </p:grpSpPr>
            <p:cxnSp>
              <p:nvCxnSpPr>
                <p:cNvPr id="92" name="Прямая со стрелкой 91">
                  <a:extLst>
                    <a:ext uri="{FF2B5EF4-FFF2-40B4-BE49-F238E27FC236}">
                      <a16:creationId xmlns:a16="http://schemas.microsoft.com/office/drawing/2014/main" id="{B2B4F328-CF05-4282-8AFB-84E5590A7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445" y="4504870"/>
                  <a:ext cx="377420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Прямая со стрелкой 95">
                  <a:extLst>
                    <a:ext uri="{FF2B5EF4-FFF2-40B4-BE49-F238E27FC236}">
                      <a16:creationId xmlns:a16="http://schemas.microsoft.com/office/drawing/2014/main" id="{67CEBBDF-F898-408A-88B8-ECD8AB6975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1370" y="4484804"/>
                  <a:ext cx="646277" cy="60670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Прямая со стрелкой 90">
                  <a:extLst>
                    <a:ext uri="{FF2B5EF4-FFF2-40B4-BE49-F238E27FC236}">
                      <a16:creationId xmlns:a16="http://schemas.microsoft.com/office/drawing/2014/main" id="{E91EB10D-2D9D-4677-99A3-123AD5880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72893" y="983292"/>
                  <a:ext cx="0" cy="354189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B3C70238-3B17-4430-9713-5B17F67DD42E}"/>
                  </a:ext>
                </a:extLst>
              </p:cNvPr>
              <p:cNvSpPr txBox="1"/>
              <p:nvPr/>
            </p:nvSpPr>
            <p:spPr>
              <a:xfrm>
                <a:off x="10783992" y="4505712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8B99303D-E474-4F19-8A37-2CC8600E9E36}"/>
                </a:ext>
              </a:extLst>
            </p:cNvPr>
            <p:cNvSpPr txBox="1"/>
            <p:nvPr/>
          </p:nvSpPr>
          <p:spPr>
            <a:xfrm>
              <a:off x="6921515" y="8646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076AEB49-E51F-4EBB-89AE-D4155FF61F77}"/>
                </a:ext>
              </a:extLst>
            </p:cNvPr>
            <p:cNvSpPr txBox="1"/>
            <p:nvPr/>
          </p:nvSpPr>
          <p:spPr>
            <a:xfrm>
              <a:off x="6581796" y="50142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9" name="TextBox 398">
            <a:extLst>
              <a:ext uri="{FF2B5EF4-FFF2-40B4-BE49-F238E27FC236}">
                <a16:creationId xmlns:a16="http://schemas.microsoft.com/office/drawing/2014/main" id="{95DDC642-2BB9-4979-AF5A-FAF4A42D141A}"/>
              </a:ext>
            </a:extLst>
          </p:cNvPr>
          <p:cNvSpPr txBox="1"/>
          <p:nvPr/>
        </p:nvSpPr>
        <p:spPr>
          <a:xfrm>
            <a:off x="927003" y="5516493"/>
            <a:ext cx="332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работы алгоритма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572D695-6C92-4B43-A99C-D9B91595D8E4}"/>
              </a:ext>
            </a:extLst>
          </p:cNvPr>
          <p:cNvGrpSpPr/>
          <p:nvPr/>
        </p:nvGrpSpPr>
        <p:grpSpPr>
          <a:xfrm>
            <a:off x="10425768" y="972978"/>
            <a:ext cx="1414773" cy="2094734"/>
            <a:chOff x="10279332" y="833071"/>
            <a:chExt cx="1414773" cy="209473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4FE6BA8-2CEE-4A4C-87E6-37B6D14DF352}"/>
                </a:ext>
              </a:extLst>
            </p:cNvPr>
            <p:cNvSpPr/>
            <p:nvPr/>
          </p:nvSpPr>
          <p:spPr>
            <a:xfrm>
              <a:off x="10281149" y="854555"/>
              <a:ext cx="315483" cy="315483"/>
            </a:xfrm>
            <a:prstGeom prst="rect">
              <a:avLst/>
            </a:prstGeom>
            <a:solidFill>
              <a:srgbClr val="E6F2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20D5C007-6C08-4BC8-98BF-43D92CFB4EED}"/>
                </a:ext>
              </a:extLst>
            </p:cNvPr>
            <p:cNvSpPr/>
            <p:nvPr/>
          </p:nvSpPr>
          <p:spPr>
            <a:xfrm>
              <a:off x="10279526" y="1282414"/>
              <a:ext cx="315483" cy="315483"/>
            </a:xfrm>
            <a:prstGeom prst="rect">
              <a:avLst/>
            </a:prstGeom>
            <a:solidFill>
              <a:srgbClr val="C6DD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5CF43B43-879D-4D1B-824B-BA2165C1CB75}"/>
                </a:ext>
              </a:extLst>
            </p:cNvPr>
            <p:cNvSpPr/>
            <p:nvPr/>
          </p:nvSpPr>
          <p:spPr>
            <a:xfrm>
              <a:off x="10280499" y="1710878"/>
              <a:ext cx="315483" cy="315483"/>
            </a:xfrm>
            <a:prstGeom prst="rect">
              <a:avLst/>
            </a:prstGeom>
            <a:solidFill>
              <a:srgbClr val="FFF4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981E6DC2-0760-4D84-B1B3-8E98BED14D03}"/>
                </a:ext>
              </a:extLst>
            </p:cNvPr>
            <p:cNvSpPr/>
            <p:nvPr/>
          </p:nvSpPr>
          <p:spPr>
            <a:xfrm>
              <a:off x="10283609" y="2144246"/>
              <a:ext cx="315483" cy="315483"/>
            </a:xfrm>
            <a:prstGeom prst="rect">
              <a:avLst/>
            </a:prstGeom>
            <a:solidFill>
              <a:srgbClr val="F9D2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97FD0C15-2BA6-4588-902F-AC5398B71576}"/>
                </a:ext>
              </a:extLst>
            </p:cNvPr>
            <p:cNvSpPr/>
            <p:nvPr/>
          </p:nvSpPr>
          <p:spPr>
            <a:xfrm>
              <a:off x="10279332" y="2575319"/>
              <a:ext cx="315483" cy="315483"/>
            </a:xfrm>
            <a:prstGeom prst="rect">
              <a:avLst/>
            </a:prstGeom>
            <a:solidFill>
              <a:srgbClr val="FFFFA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937FE-B71B-44CC-9AD6-48BE0A9DA278}"/>
                </a:ext>
              </a:extLst>
            </p:cNvPr>
            <p:cNvSpPr txBox="1"/>
            <p:nvPr/>
          </p:nvSpPr>
          <p:spPr>
            <a:xfrm>
              <a:off x="10606432" y="833071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3F0D2A9-F916-498B-A15B-8034AD8F9470}"/>
                </a:ext>
              </a:extLst>
            </p:cNvPr>
            <p:cNvSpPr txBox="1"/>
            <p:nvPr/>
          </p:nvSpPr>
          <p:spPr>
            <a:xfrm>
              <a:off x="10608551" y="1235921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№2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7ABD8FF-DFB9-4CA5-A6BD-F1B3E0F7A512}"/>
                </a:ext>
              </a:extLst>
            </p:cNvPr>
            <p:cNvSpPr txBox="1"/>
            <p:nvPr/>
          </p:nvSpPr>
          <p:spPr>
            <a:xfrm>
              <a:off x="10594815" y="1678033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F3BE8F1-5D35-40F3-8302-5B418930198C}"/>
                </a:ext>
              </a:extLst>
            </p:cNvPr>
            <p:cNvSpPr txBox="1"/>
            <p:nvPr/>
          </p:nvSpPr>
          <p:spPr>
            <a:xfrm>
              <a:off x="10583795" y="2125470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№4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52503E2-3DBA-4229-8B37-4B84B9E5B1B7}"/>
                </a:ext>
              </a:extLst>
            </p:cNvPr>
            <p:cNvSpPr txBox="1"/>
            <p:nvPr/>
          </p:nvSpPr>
          <p:spPr>
            <a:xfrm>
              <a:off x="10608551" y="2558473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№5</a:t>
              </a:r>
            </a:p>
          </p:txBody>
        </p:sp>
      </p:grp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16AE633-4F29-4B52-9036-C8FD08846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762374"/>
              </p:ext>
            </p:extLst>
          </p:nvPr>
        </p:nvGraphicFramePr>
        <p:xfrm>
          <a:off x="1319478" y="1850785"/>
          <a:ext cx="2493382" cy="2604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Image" r:id="rId5" imgW="3669840" imgH="4888800" progId="Photoshop.Image.13">
                  <p:embed/>
                </p:oleObj>
              </mc:Choice>
              <mc:Fallback>
                <p:oleObj name="Image" r:id="rId5" imgW="3669840" imgH="4888800" progId="Photoshop.Image.13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516AE633-4F29-4B52-9036-C8FD08846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9478" y="1850785"/>
                        <a:ext cx="2493382" cy="2604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E64E5BD-FE51-45BF-A00E-50A2A66EDD79}"/>
              </a:ext>
            </a:extLst>
          </p:cNvPr>
          <p:cNvCxnSpPr/>
          <p:nvPr/>
        </p:nvCxnSpPr>
        <p:spPr>
          <a:xfrm>
            <a:off x="1319478" y="4561028"/>
            <a:ext cx="249338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383ED-64E7-45FD-8134-0B53A5E66EF0}"/>
              </a:ext>
            </a:extLst>
          </p:cNvPr>
          <p:cNvSpPr txBox="1"/>
          <p:nvPr/>
        </p:nvSpPr>
        <p:spPr>
          <a:xfrm>
            <a:off x="1014463" y="4617247"/>
            <a:ext cx="314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Ширина биологической ткани</a:t>
            </a:r>
          </a:p>
        </p:txBody>
      </p:sp>
    </p:spTree>
    <p:extLst>
      <p:ext uri="{BB962C8B-B14F-4D97-AF65-F5344CB8AC3E}">
        <p14:creationId xmlns:p14="http://schemas.microsoft.com/office/powerpoint/2010/main" val="275066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61"/>
            <a:ext cx="11378881" cy="6687490"/>
            <a:chOff x="333694" y="58961"/>
            <a:chExt cx="11378881" cy="6687490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61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Методы биомедицинской диагностики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5CE97-CA1C-4941-8284-C28637210DC8}"/>
              </a:ext>
            </a:extLst>
          </p:cNvPr>
          <p:cNvSpPr txBox="1"/>
          <p:nvPr/>
        </p:nvSpPr>
        <p:spPr>
          <a:xfrm>
            <a:off x="4234300" y="809191"/>
            <a:ext cx="3820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получить результаты оптической диагностики?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C66AA0-9BD4-492F-B594-D03A4C848495}"/>
              </a:ext>
            </a:extLst>
          </p:cNvPr>
          <p:cNvSpPr txBox="1"/>
          <p:nvPr/>
        </p:nvSpPr>
        <p:spPr>
          <a:xfrm>
            <a:off x="1816257" y="2182666"/>
            <a:ext cx="263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Облучение биологических объектов и детектирование рассеянного излучения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3F3ED7-54FC-48EF-B5F0-D3684D956FC0}"/>
              </a:ext>
            </a:extLst>
          </p:cNvPr>
          <p:cNvSpPr txBox="1"/>
          <p:nvPr/>
        </p:nvSpPr>
        <p:spPr>
          <a:xfrm>
            <a:off x="7737046" y="2181345"/>
            <a:ext cx="3141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моделирование распространения света внутри биологических объектов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1BE70F2-9C67-4FF5-9DD2-59D786AF7C7F}"/>
              </a:ext>
            </a:extLst>
          </p:cNvPr>
          <p:cNvCxnSpPr>
            <a:cxnSpLocks/>
          </p:cNvCxnSpPr>
          <p:nvPr/>
        </p:nvCxnSpPr>
        <p:spPr>
          <a:xfrm flipH="1">
            <a:off x="4593946" y="1631973"/>
            <a:ext cx="1453269" cy="559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CA80875-D254-45B2-9925-0BEFB8358264}"/>
              </a:ext>
            </a:extLst>
          </p:cNvPr>
          <p:cNvCxnSpPr>
            <a:cxnSpLocks/>
          </p:cNvCxnSpPr>
          <p:nvPr/>
        </p:nvCxnSpPr>
        <p:spPr>
          <a:xfrm>
            <a:off x="6152103" y="1634722"/>
            <a:ext cx="1455725" cy="5563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F7834397-428D-442F-8B52-EDC81794C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77" y="3476227"/>
            <a:ext cx="3765792" cy="2498265"/>
          </a:xfrm>
          <a:prstGeom prst="rect">
            <a:avLst/>
          </a:prstGeom>
        </p:spPr>
      </p:pic>
      <p:pic>
        <p:nvPicPr>
          <p:cNvPr id="3076" name="Picture 4" descr="Google открыл новый дата-центр ценой в $600 млн / Хабр">
            <a:extLst>
              <a:ext uri="{FF2B5EF4-FFF2-40B4-BE49-F238E27FC236}">
                <a16:creationId xmlns:a16="http://schemas.microsoft.com/office/drawing/2014/main" id="{93CF9247-0052-4F56-8EB5-7B400B53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69" y="3476048"/>
            <a:ext cx="3820973" cy="249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66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61"/>
            <a:ext cx="11378881" cy="6687490"/>
            <a:chOff x="333694" y="58961"/>
            <a:chExt cx="11378881" cy="6687490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61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Объяснение метода оптической диагностики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E58B6-F39F-4CB2-AA45-2E645B404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3" y="977170"/>
            <a:ext cx="2392503" cy="3523027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012840D4-6DA2-4B34-B855-FDC8C79ED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0252" y="986647"/>
            <a:ext cx="2416960" cy="3523027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AE80F853-724F-44BE-8EED-06E2DA0CC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180" y="977170"/>
            <a:ext cx="3181252" cy="3518813"/>
          </a:xfrm>
          <a:prstGeom prst="rect">
            <a:avLst/>
          </a:prstGeom>
        </p:spPr>
      </p:pic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5FB0277-FFB6-4383-B09B-1296629BFAF4}"/>
              </a:ext>
            </a:extLst>
          </p:cNvPr>
          <p:cNvSpPr/>
          <p:nvPr/>
        </p:nvSpPr>
        <p:spPr>
          <a:xfrm>
            <a:off x="664111" y="4507587"/>
            <a:ext cx="2819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Многослойная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биологическая ткань</a:t>
            </a: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EADD2790-5759-4C08-90BA-03525B3D2573}"/>
              </a:ext>
            </a:extLst>
          </p:cNvPr>
          <p:cNvSpPr/>
          <p:nvPr/>
        </p:nvSpPr>
        <p:spPr>
          <a:xfrm>
            <a:off x="4345910" y="4551436"/>
            <a:ext cx="328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многослойной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биологической ткани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184172-3A2F-4A16-B1A8-226A03F60AC2}"/>
              </a:ext>
            </a:extLst>
          </p:cNvPr>
          <p:cNvSpPr txBox="1"/>
          <p:nvPr/>
        </p:nvSpPr>
        <p:spPr>
          <a:xfrm>
            <a:off x="8490391" y="4547269"/>
            <a:ext cx="3037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траектории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движения фотонов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667C860-6EA3-44EF-957B-71F782E3ED4C}"/>
              </a:ext>
            </a:extLst>
          </p:cNvPr>
          <p:cNvGrpSpPr/>
          <p:nvPr/>
        </p:nvGrpSpPr>
        <p:grpSpPr>
          <a:xfrm>
            <a:off x="4618635" y="2209449"/>
            <a:ext cx="874943" cy="1949704"/>
            <a:chOff x="4651525" y="2262073"/>
            <a:chExt cx="874943" cy="194970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ED0C4F-BDEA-4C65-86FE-832F8AEDD44D}"/>
                </a:ext>
              </a:extLst>
            </p:cNvPr>
            <p:cNvSpPr txBox="1"/>
            <p:nvPr/>
          </p:nvSpPr>
          <p:spPr>
            <a:xfrm rot="918307">
              <a:off x="4660525" y="2262073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7375A7D-1E9F-4B14-812C-AE472858B272}"/>
                </a:ext>
              </a:extLst>
            </p:cNvPr>
            <p:cNvSpPr txBox="1"/>
            <p:nvPr/>
          </p:nvSpPr>
          <p:spPr>
            <a:xfrm rot="1107030">
              <a:off x="4656289" y="282034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B84727-D5A5-405B-90E2-081BD7C2D45A}"/>
                </a:ext>
              </a:extLst>
            </p:cNvPr>
            <p:cNvSpPr txBox="1"/>
            <p:nvPr/>
          </p:nvSpPr>
          <p:spPr>
            <a:xfrm rot="1375312">
              <a:off x="4651525" y="3505784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3F9A55-3244-4499-93C1-86B2F7BC75FD}"/>
                </a:ext>
              </a:extLst>
            </p:cNvPr>
            <p:cNvSpPr txBox="1"/>
            <p:nvPr/>
          </p:nvSpPr>
          <p:spPr>
            <a:xfrm rot="1375312">
              <a:off x="4651527" y="3842445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4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46FE8A9-9173-4495-B355-77B42BF17A29}"/>
              </a:ext>
            </a:extLst>
          </p:cNvPr>
          <p:cNvGrpSpPr/>
          <p:nvPr/>
        </p:nvGrpSpPr>
        <p:grpSpPr>
          <a:xfrm>
            <a:off x="8491290" y="2204483"/>
            <a:ext cx="874943" cy="1949704"/>
            <a:chOff x="4651525" y="2262073"/>
            <a:chExt cx="874943" cy="19497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85D4D3-4625-4B25-AEF7-8F218A3A0368}"/>
                </a:ext>
              </a:extLst>
            </p:cNvPr>
            <p:cNvSpPr txBox="1"/>
            <p:nvPr/>
          </p:nvSpPr>
          <p:spPr>
            <a:xfrm rot="918307">
              <a:off x="4660525" y="2262073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6FEB22-1B37-45DE-8061-B476DB28E03E}"/>
                </a:ext>
              </a:extLst>
            </p:cNvPr>
            <p:cNvSpPr txBox="1"/>
            <p:nvPr/>
          </p:nvSpPr>
          <p:spPr>
            <a:xfrm rot="1107030">
              <a:off x="4656289" y="282034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654F1C-1B19-4617-BA70-2EE14FE356BE}"/>
                </a:ext>
              </a:extLst>
            </p:cNvPr>
            <p:cNvSpPr txBox="1"/>
            <p:nvPr/>
          </p:nvSpPr>
          <p:spPr>
            <a:xfrm rot="1375312">
              <a:off x="4651525" y="3505784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ADD44-CA7B-4D5E-AA32-505785F08E40}"/>
                </a:ext>
              </a:extLst>
            </p:cNvPr>
            <p:cNvSpPr txBox="1"/>
            <p:nvPr/>
          </p:nvSpPr>
          <p:spPr>
            <a:xfrm rot="1375312">
              <a:off x="4651527" y="3842445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441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61"/>
            <a:ext cx="11378881" cy="6687490"/>
            <a:chOff x="333694" y="58961"/>
            <a:chExt cx="11378881" cy="6687490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61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Объяснение метода оптической диагностики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1</a:t>
            </a:r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23</a:t>
            </a: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39190530-7CA3-41B9-A0E6-92FB5D1061CC}"/>
              </a:ext>
            </a:extLst>
          </p:cNvPr>
          <p:cNvGrpSpPr/>
          <p:nvPr/>
        </p:nvGrpSpPr>
        <p:grpSpPr>
          <a:xfrm>
            <a:off x="664111" y="1717518"/>
            <a:ext cx="2472125" cy="3123911"/>
            <a:chOff x="1146139" y="1133856"/>
            <a:chExt cx="2472125" cy="3123911"/>
          </a:xfrm>
        </p:grpSpPr>
        <p:pic>
          <p:nvPicPr>
            <p:cNvPr id="3076" name="Picture 4" descr="Рентген черепа в Москве - цена, сделать обзорную рентгенографию головы в  «СМ-Клиника»">
              <a:extLst>
                <a:ext uri="{FF2B5EF4-FFF2-40B4-BE49-F238E27FC236}">
                  <a16:creationId xmlns:a16="http://schemas.microsoft.com/office/drawing/2014/main" id="{F6E3DC48-DA52-4400-8836-308A88D896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4" t="4997" r="16256" b="5027"/>
            <a:stretch/>
          </p:blipFill>
          <p:spPr bwMode="auto">
            <a:xfrm>
              <a:off x="1146139" y="1133856"/>
              <a:ext cx="2472125" cy="270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1BAC8E-797D-42EB-85F1-80902DEF6ACB}"/>
                </a:ext>
              </a:extLst>
            </p:cNvPr>
            <p:cNvSpPr txBox="1"/>
            <p:nvPr/>
          </p:nvSpPr>
          <p:spPr>
            <a:xfrm>
              <a:off x="1146139" y="3839952"/>
              <a:ext cx="2472125" cy="41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Рентгенография</a:t>
              </a: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3C9A75B-8DB7-43A1-BF10-06BC3DB6B975}"/>
              </a:ext>
            </a:extLst>
          </p:cNvPr>
          <p:cNvGrpSpPr/>
          <p:nvPr/>
        </p:nvGrpSpPr>
        <p:grpSpPr>
          <a:xfrm>
            <a:off x="3436922" y="1728189"/>
            <a:ext cx="2472126" cy="3476702"/>
            <a:chOff x="4859937" y="1133856"/>
            <a:chExt cx="2472126" cy="3476702"/>
          </a:xfrm>
        </p:grpSpPr>
        <p:pic>
          <p:nvPicPr>
            <p:cNvPr id="3078" name="Picture 6" descr="whatsapp image 2021 03 12 at 12.36.53">
              <a:extLst>
                <a:ext uri="{FF2B5EF4-FFF2-40B4-BE49-F238E27FC236}">
                  <a16:creationId xmlns:a16="http://schemas.microsoft.com/office/drawing/2014/main" id="{FE05C775-320C-4F68-A66B-243316534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5" t="8742" b="23972"/>
            <a:stretch/>
          </p:blipFill>
          <p:spPr bwMode="auto">
            <a:xfrm>
              <a:off x="4859937" y="1133856"/>
              <a:ext cx="2472126" cy="270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53E9DA-92F1-4AD8-965F-A20F1001158D}"/>
                </a:ext>
              </a:extLst>
            </p:cNvPr>
            <p:cNvSpPr txBox="1"/>
            <p:nvPr/>
          </p:nvSpPr>
          <p:spPr>
            <a:xfrm>
              <a:off x="4859938" y="3839952"/>
              <a:ext cx="2472125" cy="770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Компьютерная</a:t>
              </a:r>
            </a:p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томография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21A9CD5-05F5-485D-8369-A59D7446B5B3}"/>
              </a:ext>
            </a:extLst>
          </p:cNvPr>
          <p:cNvGrpSpPr/>
          <p:nvPr/>
        </p:nvGrpSpPr>
        <p:grpSpPr>
          <a:xfrm>
            <a:off x="6209734" y="1728189"/>
            <a:ext cx="2472128" cy="3338302"/>
            <a:chOff x="8944142" y="1074022"/>
            <a:chExt cx="2472128" cy="3338302"/>
          </a:xfrm>
        </p:grpSpPr>
        <p:pic>
          <p:nvPicPr>
            <p:cNvPr id="3074" name="Picture 2" descr="Как делают МРТ головного мозга, в каких случаях делают МРТ головы">
              <a:extLst>
                <a:ext uri="{FF2B5EF4-FFF2-40B4-BE49-F238E27FC236}">
                  <a16:creationId xmlns:a16="http://schemas.microsoft.com/office/drawing/2014/main" id="{EB03ADAD-B5F5-4021-AAA0-48EF67DB5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144" y="1074022"/>
              <a:ext cx="2472126" cy="2691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854B7BE-6DB4-42A9-B1F3-ECCEB0BA47E6}"/>
                </a:ext>
              </a:extLst>
            </p:cNvPr>
            <p:cNvSpPr txBox="1"/>
            <p:nvPr/>
          </p:nvSpPr>
          <p:spPr>
            <a:xfrm>
              <a:off x="8944142" y="3765993"/>
              <a:ext cx="2472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Магнитно-резонансная томография</a:t>
              </a: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711DB6C-BF1D-441A-8897-1030534075C0}"/>
              </a:ext>
            </a:extLst>
          </p:cNvPr>
          <p:cNvGrpSpPr/>
          <p:nvPr/>
        </p:nvGrpSpPr>
        <p:grpSpPr>
          <a:xfrm>
            <a:off x="8982548" y="1728188"/>
            <a:ext cx="2472128" cy="3338303"/>
            <a:chOff x="9100958" y="935621"/>
            <a:chExt cx="2472128" cy="3338303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A5E4373A-D7B5-4FEE-A1B2-327CBADD7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2" t="1496" r="8945" b="4635"/>
            <a:stretch/>
          </p:blipFill>
          <p:spPr>
            <a:xfrm>
              <a:off x="9100961" y="935621"/>
              <a:ext cx="2472125" cy="269196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2DD144-2092-4A6B-89B4-7DAB6213C5C7}"/>
                </a:ext>
              </a:extLst>
            </p:cNvPr>
            <p:cNvSpPr txBox="1"/>
            <p:nvPr/>
          </p:nvSpPr>
          <p:spPr>
            <a:xfrm>
              <a:off x="9100958" y="3627593"/>
              <a:ext cx="2472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Методы оптической диагностики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896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68912"/>
            <a:ext cx="11378881" cy="6677539"/>
            <a:chOff x="333694" y="68912"/>
            <a:chExt cx="11378881" cy="667753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68912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Постановка задачи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DB966-A59D-454E-80ED-D7B7051CDDC4}"/>
              </a:ext>
            </a:extLst>
          </p:cNvPr>
          <p:cNvSpPr txBox="1"/>
          <p:nvPr/>
        </p:nvSpPr>
        <p:spPr>
          <a:xfrm>
            <a:off x="442912" y="2680040"/>
            <a:ext cx="10515258" cy="852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программное обеспечение для решения задачи физического моделирования распространения фотонов света для плоскопараллельной геометрии многослойной среды.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7557B3-C15F-40B0-B781-DA38BE05D052}"/>
              </a:ext>
            </a:extLst>
          </p:cNvPr>
          <p:cNvSpPr/>
          <p:nvPr/>
        </p:nvSpPr>
        <p:spPr>
          <a:xfrm>
            <a:off x="442913" y="2267840"/>
            <a:ext cx="996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B3392B6-AEFC-4526-95C5-37732A5D0221}"/>
              </a:ext>
            </a:extLst>
          </p:cNvPr>
          <p:cNvSpPr/>
          <p:nvPr/>
        </p:nvSpPr>
        <p:spPr>
          <a:xfrm>
            <a:off x="445932" y="4342588"/>
            <a:ext cx="10512238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перенос параллельной программной реализации на графический ускоритель.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CA90F59-E393-497B-85D5-625A801B9601}"/>
              </a:ext>
            </a:extLst>
          </p:cNvPr>
          <p:cNvSpPr/>
          <p:nvPr/>
        </p:nvSpPr>
        <p:spPr>
          <a:xfrm>
            <a:off x="442913" y="4921551"/>
            <a:ext cx="10512238" cy="852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исследование производительности алгоритма и сравнительный анализ полученных реализаций для центрального и графического процессоров.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A7AEF24-C82D-4A47-85B9-21682788E8E3}"/>
              </a:ext>
            </a:extLst>
          </p:cNvPr>
          <p:cNvSpPr/>
          <p:nvPr/>
        </p:nvSpPr>
        <p:spPr>
          <a:xfrm>
            <a:off x="445932" y="3700716"/>
            <a:ext cx="10512238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средства визуализации для контроля результатов моделирования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73838AF-F97F-4846-84B2-588C73BBE1BE}"/>
              </a:ext>
            </a:extLst>
          </p:cNvPr>
          <p:cNvSpPr/>
          <p:nvPr/>
        </p:nvSpPr>
        <p:spPr>
          <a:xfrm>
            <a:off x="790042" y="1314304"/>
            <a:ext cx="109225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ПО для эффективного моделирования распространения фотонов внутри тканей биологических объектов на гетерогенных архитектурах.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6718E39-1B9D-44E4-AE72-D81045909074}"/>
              </a:ext>
            </a:extLst>
          </p:cNvPr>
          <p:cNvSpPr/>
          <p:nvPr/>
        </p:nvSpPr>
        <p:spPr>
          <a:xfrm>
            <a:off x="425813" y="925381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</p:txBody>
      </p:sp>
    </p:spTree>
    <p:extLst>
      <p:ext uri="{BB962C8B-B14F-4D97-AF65-F5344CB8AC3E}">
        <p14:creationId xmlns:p14="http://schemas.microsoft.com/office/powerpoint/2010/main" val="3886276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Купить фонарик Xiaomi NexTool Nato Outdoor Glare Flashlight недорого |  Xiaomi-on">
            <a:extLst>
              <a:ext uri="{FF2B5EF4-FFF2-40B4-BE49-F238E27FC236}">
                <a16:creationId xmlns:a16="http://schemas.microsoft.com/office/drawing/2014/main" id="{C58B45BD-21EF-4220-B876-407AF0A16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153" y="753010"/>
            <a:ext cx="1162550" cy="1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61"/>
            <a:ext cx="11378881" cy="6687490"/>
            <a:chOff x="333694" y="58961"/>
            <a:chExt cx="11378881" cy="6687490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61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Метод решения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6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E58B6-F39F-4CB2-AA45-2E645B404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8537" y="1114156"/>
            <a:ext cx="1548754" cy="2280583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012840D4-6DA2-4B34-B855-FDC8C79ED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2889" y="1036885"/>
            <a:ext cx="1591941" cy="2320457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AE80F853-724F-44BE-8EED-06E2DA0CC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8463" y="1071590"/>
            <a:ext cx="2094706" cy="2316974"/>
          </a:xfrm>
          <a:prstGeom prst="rect">
            <a:avLst/>
          </a:prstGeom>
        </p:spPr>
      </p:pic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5FB0277-FFB6-4383-B09B-1296629BFAF4}"/>
              </a:ext>
            </a:extLst>
          </p:cNvPr>
          <p:cNvSpPr/>
          <p:nvPr/>
        </p:nvSpPr>
        <p:spPr>
          <a:xfrm>
            <a:off x="977225" y="3389056"/>
            <a:ext cx="2819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Многослойная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биологическая ткань</a:t>
            </a: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EADD2790-5759-4C08-90BA-03525B3D2573}"/>
              </a:ext>
            </a:extLst>
          </p:cNvPr>
          <p:cNvSpPr/>
          <p:nvPr/>
        </p:nvSpPr>
        <p:spPr>
          <a:xfrm>
            <a:off x="4215805" y="3343796"/>
            <a:ext cx="328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многослойной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биологической ткани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184172-3A2F-4A16-B1A8-226A03F60AC2}"/>
              </a:ext>
            </a:extLst>
          </p:cNvPr>
          <p:cNvSpPr txBox="1"/>
          <p:nvPr/>
        </p:nvSpPr>
        <p:spPr>
          <a:xfrm>
            <a:off x="7917067" y="3353309"/>
            <a:ext cx="3037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траектории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движения фотонов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667C860-6EA3-44EF-957B-71F782E3ED4C}"/>
              </a:ext>
            </a:extLst>
          </p:cNvPr>
          <p:cNvGrpSpPr/>
          <p:nvPr/>
        </p:nvGrpSpPr>
        <p:grpSpPr>
          <a:xfrm>
            <a:off x="5106899" y="1863169"/>
            <a:ext cx="728318" cy="1352844"/>
            <a:chOff x="4512602" y="2205585"/>
            <a:chExt cx="1141323" cy="211999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ED0C4F-BDEA-4C65-86FE-832F8AEDD44D}"/>
                </a:ext>
              </a:extLst>
            </p:cNvPr>
            <p:cNvSpPr txBox="1"/>
            <p:nvPr/>
          </p:nvSpPr>
          <p:spPr>
            <a:xfrm rot="918307">
              <a:off x="4533065" y="2205585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7375A7D-1E9F-4B14-812C-AE472858B272}"/>
                </a:ext>
              </a:extLst>
            </p:cNvPr>
            <p:cNvSpPr txBox="1"/>
            <p:nvPr/>
          </p:nvSpPr>
          <p:spPr>
            <a:xfrm rot="900000">
              <a:off x="4528829" y="2866985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B84727-D5A5-405B-90E2-081BD7C2D45A}"/>
                </a:ext>
              </a:extLst>
            </p:cNvPr>
            <p:cNvSpPr txBox="1"/>
            <p:nvPr/>
          </p:nvSpPr>
          <p:spPr>
            <a:xfrm rot="900000">
              <a:off x="4512602" y="3449296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3F9A55-3244-4499-93C1-86B2F7BC75FD}"/>
                </a:ext>
              </a:extLst>
            </p:cNvPr>
            <p:cNvSpPr txBox="1"/>
            <p:nvPr/>
          </p:nvSpPr>
          <p:spPr>
            <a:xfrm rot="900000">
              <a:off x="4524068" y="3843272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4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AA7E179-4CE0-4934-8083-EDDFE4092B91}"/>
              </a:ext>
            </a:extLst>
          </p:cNvPr>
          <p:cNvGrpSpPr/>
          <p:nvPr/>
        </p:nvGrpSpPr>
        <p:grpSpPr>
          <a:xfrm>
            <a:off x="8388463" y="1881414"/>
            <a:ext cx="728318" cy="1352844"/>
            <a:chOff x="4512602" y="2205585"/>
            <a:chExt cx="1141323" cy="211999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3577A6-AAAE-4BDB-A9A5-CB0CA0C7E48F}"/>
                </a:ext>
              </a:extLst>
            </p:cNvPr>
            <p:cNvSpPr txBox="1"/>
            <p:nvPr/>
          </p:nvSpPr>
          <p:spPr>
            <a:xfrm rot="918307">
              <a:off x="4533065" y="2205585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AC4B71-395C-45CE-9280-478BEA553560}"/>
                </a:ext>
              </a:extLst>
            </p:cNvPr>
            <p:cNvSpPr txBox="1"/>
            <p:nvPr/>
          </p:nvSpPr>
          <p:spPr>
            <a:xfrm rot="900000">
              <a:off x="4528829" y="2866985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BD8D61-4AE4-4D34-A129-27EC0481E249}"/>
                </a:ext>
              </a:extLst>
            </p:cNvPr>
            <p:cNvSpPr txBox="1"/>
            <p:nvPr/>
          </p:nvSpPr>
          <p:spPr>
            <a:xfrm rot="900000">
              <a:off x="4512602" y="3449296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707F50-2BDE-450C-8227-AEEC154EE1EF}"/>
                </a:ext>
              </a:extLst>
            </p:cNvPr>
            <p:cNvSpPr txBox="1"/>
            <p:nvPr/>
          </p:nvSpPr>
          <p:spPr>
            <a:xfrm rot="900000">
              <a:off x="4524068" y="3843272"/>
              <a:ext cx="1120860" cy="48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9F5EC2-DE0E-4A5B-9D75-CB7EF1FEC860}"/>
              </a:ext>
            </a:extLst>
          </p:cNvPr>
          <p:cNvSpPr txBox="1"/>
          <p:nvPr/>
        </p:nvSpPr>
        <p:spPr>
          <a:xfrm>
            <a:off x="4713901" y="4294709"/>
            <a:ext cx="3222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слоя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D111DF-5E45-4877-BD1B-E521E31D9AFB}"/>
              </a:ext>
            </a:extLst>
          </p:cNvPr>
          <p:cNvSpPr txBox="1"/>
          <p:nvPr/>
        </p:nvSpPr>
        <p:spPr>
          <a:xfrm>
            <a:off x="664111" y="5272198"/>
            <a:ext cx="1523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рассеяния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5F7D99-5926-45FF-87F4-01F28BBCEFC4}"/>
              </a:ext>
            </a:extLst>
          </p:cNvPr>
          <p:cNvSpPr txBox="1"/>
          <p:nvPr/>
        </p:nvSpPr>
        <p:spPr>
          <a:xfrm>
            <a:off x="3025425" y="5288737"/>
            <a:ext cx="1523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поглощения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C8366F-9AB2-4F18-BEDF-8C8243D9008F}"/>
              </a:ext>
            </a:extLst>
          </p:cNvPr>
          <p:cNvSpPr txBox="1"/>
          <p:nvPr/>
        </p:nvSpPr>
        <p:spPr>
          <a:xfrm>
            <a:off x="5386741" y="5270137"/>
            <a:ext cx="187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Фазовая функция рассеяния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6AE9D2-2E79-4A91-AD2A-E901B4FA14BE}"/>
              </a:ext>
            </a:extLst>
          </p:cNvPr>
          <p:cNvSpPr txBox="1"/>
          <p:nvPr/>
        </p:nvSpPr>
        <p:spPr>
          <a:xfrm>
            <a:off x="8102202" y="5253588"/>
            <a:ext cx="152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Показатель преломления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DDAAF8-EFA2-4C3E-B41B-C4F0B6733909}"/>
              </a:ext>
            </a:extLst>
          </p:cNvPr>
          <p:cNvSpPr txBox="1"/>
          <p:nvPr/>
        </p:nvSpPr>
        <p:spPr>
          <a:xfrm>
            <a:off x="10151541" y="5270137"/>
            <a:ext cx="137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слоя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6B7CA85-BD10-4DF8-B50E-E33CA4F895C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1425666" y="4756374"/>
            <a:ext cx="4899702" cy="515824"/>
          </a:xfrm>
          <a:prstGeom prst="straightConnector1">
            <a:avLst/>
          </a:prstGeom>
          <a:ln w="28575">
            <a:solidFill>
              <a:srgbClr val="146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5D43647-A9D6-4268-AECE-7608D0C0B224}"/>
              </a:ext>
            </a:extLst>
          </p:cNvPr>
          <p:cNvCxnSpPr>
            <a:stCxn id="10" idx="2"/>
            <a:endCxn id="29" idx="0"/>
          </p:cNvCxnSpPr>
          <p:nvPr/>
        </p:nvCxnSpPr>
        <p:spPr>
          <a:xfrm flipH="1">
            <a:off x="3786980" y="4756374"/>
            <a:ext cx="2538388" cy="532363"/>
          </a:xfrm>
          <a:prstGeom prst="straightConnector1">
            <a:avLst/>
          </a:prstGeom>
          <a:ln w="28575">
            <a:solidFill>
              <a:srgbClr val="146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D0A917A-4302-4397-B337-723BB46E75B9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>
            <a:off x="6325368" y="4756374"/>
            <a:ext cx="0" cy="513763"/>
          </a:xfrm>
          <a:prstGeom prst="straightConnector1">
            <a:avLst/>
          </a:prstGeom>
          <a:ln w="28575">
            <a:solidFill>
              <a:srgbClr val="146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89F5FE1-456E-4ADD-9E0D-2C505E524689}"/>
              </a:ext>
            </a:extLst>
          </p:cNvPr>
          <p:cNvCxnSpPr>
            <a:stCxn id="10" idx="2"/>
            <a:endCxn id="31" idx="0"/>
          </p:cNvCxnSpPr>
          <p:nvPr/>
        </p:nvCxnSpPr>
        <p:spPr>
          <a:xfrm>
            <a:off x="6325368" y="4756374"/>
            <a:ext cx="2538389" cy="497214"/>
          </a:xfrm>
          <a:prstGeom prst="straightConnector1">
            <a:avLst/>
          </a:prstGeom>
          <a:ln w="28575">
            <a:solidFill>
              <a:srgbClr val="146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E9D2F5D-0CC1-4F5D-AE3A-014FE052E87E}"/>
              </a:ext>
            </a:extLst>
          </p:cNvPr>
          <p:cNvCxnSpPr>
            <a:stCxn id="10" idx="2"/>
            <a:endCxn id="32" idx="0"/>
          </p:cNvCxnSpPr>
          <p:nvPr/>
        </p:nvCxnSpPr>
        <p:spPr>
          <a:xfrm>
            <a:off x="6325368" y="4756374"/>
            <a:ext cx="4514347" cy="513763"/>
          </a:xfrm>
          <a:prstGeom prst="straightConnector1">
            <a:avLst/>
          </a:prstGeom>
          <a:ln w="28575">
            <a:solidFill>
              <a:srgbClr val="146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7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9087"/>
            <a:ext cx="11378881" cy="6687364"/>
            <a:chOff x="333694" y="59087"/>
            <a:chExt cx="11378881" cy="668736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9087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Метод решения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47477-DC64-4E08-A7D1-7F04C3B34CCE}"/>
              </a:ext>
            </a:extLst>
          </p:cNvPr>
          <p:cNvSpPr txBox="1"/>
          <p:nvPr/>
        </p:nvSpPr>
        <p:spPr>
          <a:xfrm>
            <a:off x="5656881" y="783548"/>
            <a:ext cx="60485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выполняется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методом Монте Карло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последовательно вычисляет каждый акт рассеяния: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свободный пробег фотона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направления в соответствии с характеристиками слоя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поглощение веса фотона в текущей точке слоя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на следующий слой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 моделирования: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Начальный вес фотона равен единице.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достижении границы слоя фотон может отразиться или перейти на следующий слой.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прекращается, если: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Вес фотона равен нулю.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Фотон достиг детектора.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8D0DA1-607D-4A97-8872-9D8CFB0C13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1124" r="4905" b="3224"/>
          <a:stretch/>
        </p:blipFill>
        <p:spPr>
          <a:xfrm>
            <a:off x="404168" y="915490"/>
            <a:ext cx="4446802" cy="5120274"/>
          </a:xfrm>
          <a:prstGeom prst="rect">
            <a:avLst/>
          </a:prstGeom>
        </p:spPr>
      </p:pic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333EBD30-DEB1-4969-8B51-83F0F02D0B55}"/>
              </a:ext>
            </a:extLst>
          </p:cNvPr>
          <p:cNvSpPr/>
          <p:nvPr/>
        </p:nvSpPr>
        <p:spPr>
          <a:xfrm>
            <a:off x="11478489" y="336499"/>
            <a:ext cx="234086" cy="179948"/>
          </a:xfrm>
          <a:prstGeom prst="rightArrow">
            <a:avLst/>
          </a:prstGeom>
          <a:solidFill>
            <a:srgbClr val="146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13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9087"/>
            <a:ext cx="11378881" cy="6687364"/>
            <a:chOff x="333694" y="59087"/>
            <a:chExt cx="11378881" cy="668736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9087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Последовательная реализация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8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F83C7A-B688-42A6-A20D-F1731B1261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1124" r="4905" b="3224"/>
          <a:stretch/>
        </p:blipFill>
        <p:spPr>
          <a:xfrm>
            <a:off x="404168" y="915490"/>
            <a:ext cx="4446802" cy="5120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0DBEC2-F116-4350-A035-D65A6418D21E}"/>
              </a:ext>
            </a:extLst>
          </p:cNvPr>
          <p:cNvSpPr txBox="1"/>
          <p:nvPr/>
        </p:nvSpPr>
        <p:spPr>
          <a:xfrm>
            <a:off x="5495793" y="915489"/>
            <a:ext cx="57614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реализации: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Последовательные вычисления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написана на С++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Линейный конгруэнтный генератор псевдослучайных чисел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характеристик слоев из файла конфигурации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информации о потерянном весе фотона</a:t>
            </a: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34A69AE2-6007-40C4-9B00-5C70FECA5A69}"/>
              </a:ext>
            </a:extLst>
          </p:cNvPr>
          <p:cNvSpPr/>
          <p:nvPr/>
        </p:nvSpPr>
        <p:spPr>
          <a:xfrm>
            <a:off x="11478489" y="336499"/>
            <a:ext cx="234086" cy="179948"/>
          </a:xfrm>
          <a:prstGeom prst="rightArrow">
            <a:avLst/>
          </a:prstGeom>
          <a:solidFill>
            <a:srgbClr val="146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44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Прямая со стрелкой 387">
            <a:extLst>
              <a:ext uri="{FF2B5EF4-FFF2-40B4-BE49-F238E27FC236}">
                <a16:creationId xmlns:a16="http://schemas.microsoft.com/office/drawing/2014/main" id="{F767F336-F2E4-4376-96C4-59DD7363196B}"/>
              </a:ext>
            </a:extLst>
          </p:cNvPr>
          <p:cNvCxnSpPr>
            <a:cxnSpLocks/>
          </p:cNvCxnSpPr>
          <p:nvPr/>
        </p:nvCxnSpPr>
        <p:spPr>
          <a:xfrm flipH="1">
            <a:off x="6708577" y="3954322"/>
            <a:ext cx="646277" cy="6067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373675-CD54-4284-8D66-7B435479E732}"/>
              </a:ext>
            </a:extLst>
          </p:cNvPr>
          <p:cNvGrpSpPr/>
          <p:nvPr/>
        </p:nvGrpSpPr>
        <p:grpSpPr>
          <a:xfrm>
            <a:off x="333694" y="58948"/>
            <a:ext cx="11378881" cy="6687503"/>
            <a:chOff x="333694" y="58948"/>
            <a:chExt cx="11378881" cy="6687503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74627DA-4C4C-4523-A11B-D749696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715968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7CC4C55-9DEB-448A-82D1-DEFE89FE4CF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6206440"/>
              <a:ext cx="11269662" cy="0"/>
            </a:xfrm>
            <a:prstGeom prst="line">
              <a:avLst/>
            </a:prstGeom>
            <a:ln w="38100">
              <a:solidFill>
                <a:srgbClr val="146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9B2D664-C256-4B5F-B264-9B980B3D3BAF}"/>
                </a:ext>
              </a:extLst>
            </p:cNvPr>
            <p:cNvGrpSpPr/>
            <p:nvPr/>
          </p:nvGrpSpPr>
          <p:grpSpPr>
            <a:xfrm>
              <a:off x="445932" y="6284786"/>
              <a:ext cx="2360661" cy="461665"/>
              <a:chOff x="460218" y="6284786"/>
              <a:chExt cx="2360661" cy="461665"/>
            </a:xfrm>
          </p:grpSpPr>
          <p:pic>
            <p:nvPicPr>
              <p:cNvPr id="6" name="Picture 2" descr="Логотип университета - Университет Лобачевского">
                <a:extLst>
                  <a:ext uri="{FF2B5EF4-FFF2-40B4-BE49-F238E27FC236}">
                    <a16:creationId xmlns:a16="http://schemas.microsoft.com/office/drawing/2014/main" id="{2567C815-69A9-4827-8EB8-DDF15E0F6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083" r="70112"/>
              <a:stretch/>
            </p:blipFill>
            <p:spPr bwMode="auto">
              <a:xfrm>
                <a:off x="460218" y="6292177"/>
                <a:ext cx="436358" cy="446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82FF-EAC9-4F28-AD62-AE1DF7DD5FCD}"/>
                  </a:ext>
                </a:extLst>
              </p:cNvPr>
              <p:cNvSpPr txBox="1"/>
              <p:nvPr/>
            </p:nvSpPr>
            <p:spPr>
              <a:xfrm>
                <a:off x="840209" y="6284786"/>
                <a:ext cx="198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Нижний Новгород, </a:t>
                </a:r>
                <a:b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</a:br>
                <a:r>
                  <a:rPr lang="ru-RU" sz="1200" dirty="0">
                    <a:solidFill>
                      <a:srgbClr val="1465AA"/>
                    </a:solidFill>
                    <a:latin typeface="Century Gothic" panose="020B0502020202020204" pitchFamily="34" charset="0"/>
                  </a:rPr>
                  <a:t>2023 г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8AC39-9171-494B-A56F-D50E0566CAD6}"/>
                </a:ext>
              </a:extLst>
            </p:cNvPr>
            <p:cNvSpPr txBox="1"/>
            <p:nvPr/>
          </p:nvSpPr>
          <p:spPr>
            <a:xfrm>
              <a:off x="333694" y="58948"/>
              <a:ext cx="1137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1465AA"/>
                  </a:solidFill>
                  <a:latin typeface="Century Gothic" panose="020B0502020202020204" pitchFamily="34" charset="0"/>
                </a:rPr>
                <a:t>Последовательная реализация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9FF480-095D-4572-B5F2-837E50F4C263}"/>
              </a:ext>
            </a:extLst>
          </p:cNvPr>
          <p:cNvSpPr txBox="1"/>
          <p:nvPr/>
        </p:nvSpPr>
        <p:spPr>
          <a:xfrm>
            <a:off x="11331998" y="6377118"/>
            <a:ext cx="4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solidFill>
                  <a:srgbClr val="1465AA"/>
                </a:solidFill>
                <a:latin typeface="Century Gothic" panose="020B0502020202020204" pitchFamily="34" charset="0"/>
              </a:rPr>
              <a:t>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DD57C3-0720-4372-85AB-96D6217E1CC1}"/>
              </a:ext>
            </a:extLst>
          </p:cNvPr>
          <p:cNvSpPr txBox="1"/>
          <p:nvPr/>
        </p:nvSpPr>
        <p:spPr>
          <a:xfrm>
            <a:off x="6821605" y="5322840"/>
            <a:ext cx="332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Сечение трехмерной матрицы интенсивности фотонов</a:t>
            </a:r>
          </a:p>
        </p:txBody>
      </p:sp>
      <p:grpSp>
        <p:nvGrpSpPr>
          <p:cNvPr id="283" name="Группа 282">
            <a:extLst>
              <a:ext uri="{FF2B5EF4-FFF2-40B4-BE49-F238E27FC236}">
                <a16:creationId xmlns:a16="http://schemas.microsoft.com/office/drawing/2014/main" id="{B1C233D6-AECD-432D-B857-70891354B74F}"/>
              </a:ext>
            </a:extLst>
          </p:cNvPr>
          <p:cNvGrpSpPr/>
          <p:nvPr/>
        </p:nvGrpSpPr>
        <p:grpSpPr>
          <a:xfrm>
            <a:off x="6238945" y="1598590"/>
            <a:ext cx="3883698" cy="3388276"/>
            <a:chOff x="6742997" y="1598590"/>
            <a:chExt cx="3883698" cy="3388276"/>
          </a:xfrm>
        </p:grpSpPr>
        <p:grpSp>
          <p:nvGrpSpPr>
            <p:cNvPr id="256" name="Группа 255">
              <a:extLst>
                <a:ext uri="{FF2B5EF4-FFF2-40B4-BE49-F238E27FC236}">
                  <a16:creationId xmlns:a16="http://schemas.microsoft.com/office/drawing/2014/main" id="{07774756-9D95-4A8E-82BB-C9DD5C95B65E}"/>
                </a:ext>
              </a:extLst>
            </p:cNvPr>
            <p:cNvGrpSpPr/>
            <p:nvPr/>
          </p:nvGrpSpPr>
          <p:grpSpPr>
            <a:xfrm>
              <a:off x="6742997" y="1598590"/>
              <a:ext cx="3577491" cy="3388276"/>
              <a:chOff x="6742997" y="1598590"/>
              <a:chExt cx="3577491" cy="3388276"/>
            </a:xfrm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4A1AE13E-1E5B-4412-9A73-88458AF36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531" y="4514592"/>
                <a:ext cx="484416" cy="461612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Группа 254">
                <a:extLst>
                  <a:ext uri="{FF2B5EF4-FFF2-40B4-BE49-F238E27FC236}">
                    <a16:creationId xmlns:a16="http://schemas.microsoft.com/office/drawing/2014/main" id="{FA9569B6-898F-4F61-B6EA-D416D773E61F}"/>
                  </a:ext>
                </a:extLst>
              </p:cNvPr>
              <p:cNvGrpSpPr/>
              <p:nvPr/>
            </p:nvGrpSpPr>
            <p:grpSpPr>
              <a:xfrm>
                <a:off x="6742997" y="1598590"/>
                <a:ext cx="3577491" cy="3388276"/>
                <a:chOff x="6742997" y="1598590"/>
                <a:chExt cx="3577491" cy="3388276"/>
              </a:xfrm>
            </p:grpSpPr>
            <p:cxnSp>
              <p:nvCxnSpPr>
                <p:cNvPr id="102" name="Прямая соединительная линия 101">
                  <a:extLst>
                    <a:ext uri="{FF2B5EF4-FFF2-40B4-BE49-F238E27FC236}">
                      <a16:creationId xmlns:a16="http://schemas.microsoft.com/office/drawing/2014/main" id="{37434438-BF23-4BE7-BDD8-82C6961B9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1891276"/>
                  <a:ext cx="505606" cy="47060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Прямая соединительная линия 102">
                  <a:extLst>
                    <a:ext uri="{FF2B5EF4-FFF2-40B4-BE49-F238E27FC236}">
                      <a16:creationId xmlns:a16="http://schemas.microsoft.com/office/drawing/2014/main" id="{12622B5A-65E1-4EF2-8C10-9B491028C0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180783"/>
                  <a:ext cx="500301" cy="457795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Прямая соединительная линия 104">
                  <a:extLst>
                    <a:ext uri="{FF2B5EF4-FFF2-40B4-BE49-F238E27FC236}">
                      <a16:creationId xmlns:a16="http://schemas.microsoft.com/office/drawing/2014/main" id="{066802AF-C8FA-4B1B-AD10-0FBF517AF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542" y="2469016"/>
                  <a:ext cx="507594" cy="48224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Прямая соединительная линия 105">
                  <a:extLst>
                    <a:ext uri="{FF2B5EF4-FFF2-40B4-BE49-F238E27FC236}">
                      <a16:creationId xmlns:a16="http://schemas.microsoft.com/office/drawing/2014/main" id="{CF54A7E2-E8AB-4A73-9782-875FC85D6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762139"/>
                  <a:ext cx="500302" cy="46898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Прямая соединительная линия 106">
                  <a:extLst>
                    <a:ext uri="{FF2B5EF4-FFF2-40B4-BE49-F238E27FC236}">
                      <a16:creationId xmlns:a16="http://schemas.microsoft.com/office/drawing/2014/main" id="{E6830565-6EBF-4EEC-8A61-011270628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42997" y="3098895"/>
                  <a:ext cx="493120" cy="46748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Прямая соединительная линия 107">
                  <a:extLst>
                    <a:ext uri="{FF2B5EF4-FFF2-40B4-BE49-F238E27FC236}">
                      <a16:creationId xmlns:a16="http://schemas.microsoft.com/office/drawing/2014/main" id="{8C35379C-82E0-4C9F-BB91-981B7FD4F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335" y="3345488"/>
                  <a:ext cx="501800" cy="47261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Прямая соединительная линия 108">
                  <a:extLst>
                    <a:ext uri="{FF2B5EF4-FFF2-40B4-BE49-F238E27FC236}">
                      <a16:creationId xmlns:a16="http://schemas.microsoft.com/office/drawing/2014/main" id="{236776F8-1691-4ECA-B847-656C0BFC4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3628129"/>
                  <a:ext cx="501360" cy="47840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Прямая соединительная линия 109">
                  <a:extLst>
                    <a:ext uri="{FF2B5EF4-FFF2-40B4-BE49-F238E27FC236}">
                      <a16:creationId xmlns:a16="http://schemas.microsoft.com/office/drawing/2014/main" id="{E5D0115A-2068-4864-BB70-EF11421C5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139" y="3924189"/>
                  <a:ext cx="501874" cy="46509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Прямая соединительная линия 110">
                  <a:extLst>
                    <a:ext uri="{FF2B5EF4-FFF2-40B4-BE49-F238E27FC236}">
                      <a16:creationId xmlns:a16="http://schemas.microsoft.com/office/drawing/2014/main" id="{5BA620A0-208A-451C-9BCC-78CE6124A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4210792"/>
                  <a:ext cx="509748" cy="47958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Прямая соединительная линия 111">
                  <a:extLst>
                    <a:ext uri="{FF2B5EF4-FFF2-40B4-BE49-F238E27FC236}">
                      <a16:creationId xmlns:a16="http://schemas.microsoft.com/office/drawing/2014/main" id="{BBA3AC37-97BD-48C6-A645-73C6A1F4D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1917" y="1723402"/>
                  <a:ext cx="0" cy="289622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Прямая соединительная линия 118">
                  <a:extLst>
                    <a:ext uri="{FF2B5EF4-FFF2-40B4-BE49-F238E27FC236}">
                      <a16:creationId xmlns:a16="http://schemas.microsoft.com/office/drawing/2014/main" id="{7B2B86FD-0056-49B5-AF87-231D98B03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0802" y="1831720"/>
                  <a:ext cx="0" cy="2904556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Прямая соединительная линия 119">
                  <a:extLst>
                    <a:ext uri="{FF2B5EF4-FFF2-40B4-BE49-F238E27FC236}">
                      <a16:creationId xmlns:a16="http://schemas.microsoft.com/office/drawing/2014/main" id="{8DD765A6-74A1-4496-8EE0-D7EBB57D3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2085677"/>
                  <a:ext cx="2636" cy="2890527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Прямая соединительная линия 133">
                  <a:extLst>
                    <a:ext uri="{FF2B5EF4-FFF2-40B4-BE49-F238E27FC236}">
                      <a16:creationId xmlns:a16="http://schemas.microsoft.com/office/drawing/2014/main" id="{2984A52F-6A25-4ADC-A070-9D29A821A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55533" y="4617247"/>
                  <a:ext cx="3033042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Прямая соединительная линия 135">
                  <a:extLst>
                    <a:ext uri="{FF2B5EF4-FFF2-40B4-BE49-F238E27FC236}">
                      <a16:creationId xmlns:a16="http://schemas.microsoft.com/office/drawing/2014/main" id="{5EBBABA0-C4CC-4AAE-8F19-8663EE991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40803" y="4730458"/>
                  <a:ext cx="3029615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Прямая соединительная линия 137">
                  <a:extLst>
                    <a:ext uri="{FF2B5EF4-FFF2-40B4-BE49-F238E27FC236}">
                      <a16:creationId xmlns:a16="http://schemas.microsoft.com/office/drawing/2014/main" id="{1D97000C-34E1-463F-85D0-E4D45E71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8108" y="4976204"/>
                  <a:ext cx="3043065" cy="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Прямая соединительная линия 139">
                  <a:extLst>
                    <a:ext uri="{FF2B5EF4-FFF2-40B4-BE49-F238E27FC236}">
                      <a16:creationId xmlns:a16="http://schemas.microsoft.com/office/drawing/2014/main" id="{5EA41D10-793D-44DA-BB86-F4069AC06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3337" y="4190481"/>
                  <a:ext cx="785021" cy="785021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Прямая соединительная линия 140">
                  <a:extLst>
                    <a:ext uri="{FF2B5EF4-FFF2-40B4-BE49-F238E27FC236}">
                      <a16:creationId xmlns:a16="http://schemas.microsoft.com/office/drawing/2014/main" id="{21454B38-584D-4BA5-9F9C-E43AD0EAA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0348" y="4184650"/>
                  <a:ext cx="790850" cy="790852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Прямая соединительная линия 141">
                  <a:extLst>
                    <a:ext uri="{FF2B5EF4-FFF2-40B4-BE49-F238E27FC236}">
                      <a16:creationId xmlns:a16="http://schemas.microsoft.com/office/drawing/2014/main" id="{24DEEA46-1492-4B4F-9BCF-4548EF65F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98831" y="4184650"/>
                  <a:ext cx="793252" cy="793252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Прямая соединительная линия 142">
                  <a:extLst>
                    <a:ext uri="{FF2B5EF4-FFF2-40B4-BE49-F238E27FC236}">
                      <a16:creationId xmlns:a16="http://schemas.microsoft.com/office/drawing/2014/main" id="{C0680234-3A01-4F02-92F9-5A8437DE4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12613" y="4193043"/>
                  <a:ext cx="784859" cy="784859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Прямая соединительная линия 143">
                  <a:extLst>
                    <a:ext uri="{FF2B5EF4-FFF2-40B4-BE49-F238E27FC236}">
                      <a16:creationId xmlns:a16="http://schemas.microsoft.com/office/drawing/2014/main" id="{FD7A6B49-BD76-467D-AD7E-75C238F28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11353" y="4184650"/>
                  <a:ext cx="791554" cy="791554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Прямая соединительная линия 144">
                  <a:extLst>
                    <a:ext uri="{FF2B5EF4-FFF2-40B4-BE49-F238E27FC236}">
                      <a16:creationId xmlns:a16="http://schemas.microsoft.com/office/drawing/2014/main" id="{3E9282FA-FACC-4DF2-8D97-307F95F5C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7070" y="4184650"/>
                  <a:ext cx="798710" cy="798710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Прямая соединительная линия 145">
                  <a:extLst>
                    <a:ext uri="{FF2B5EF4-FFF2-40B4-BE49-F238E27FC236}">
                      <a16:creationId xmlns:a16="http://schemas.microsoft.com/office/drawing/2014/main" id="{BAC08684-E18B-43B7-8938-85E3D96E26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14915" y="4184650"/>
                  <a:ext cx="798993" cy="798993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Прямая соединительная линия 146">
                  <a:extLst>
                    <a:ext uri="{FF2B5EF4-FFF2-40B4-BE49-F238E27FC236}">
                      <a16:creationId xmlns:a16="http://schemas.microsoft.com/office/drawing/2014/main" id="{2E2DD211-6782-4628-BD70-6765E95A3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12760" y="4184350"/>
                  <a:ext cx="810214" cy="800307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Прямая соединительная линия 147">
                  <a:extLst>
                    <a:ext uri="{FF2B5EF4-FFF2-40B4-BE49-F238E27FC236}">
                      <a16:creationId xmlns:a16="http://schemas.microsoft.com/office/drawing/2014/main" id="{C06446BD-BAB1-4D8B-8024-E913C015C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17973" y="4184350"/>
                  <a:ext cx="802515" cy="802516"/>
                </a:xfrm>
                <a:prstGeom prst="line">
                  <a:avLst/>
                </a:prstGeom>
                <a:ln>
                  <a:gradFill>
                    <a:gsLst>
                      <a:gs pos="546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Прямая соединительная линия 148">
                  <a:extLst>
                    <a:ext uri="{FF2B5EF4-FFF2-40B4-BE49-F238E27FC236}">
                      <a16:creationId xmlns:a16="http://schemas.microsoft.com/office/drawing/2014/main" id="{75882DD6-2199-4620-A6B9-3DF7C292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31174" y="4504505"/>
                  <a:ext cx="480019" cy="47659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Прямая соединительная линия 166">
                  <a:extLst>
                    <a:ext uri="{FF2B5EF4-FFF2-40B4-BE49-F238E27FC236}">
                      <a16:creationId xmlns:a16="http://schemas.microsoft.com/office/drawing/2014/main" id="{F53DEF35-696D-4100-8EE3-8DE6888F1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16174" y="1951075"/>
                  <a:ext cx="0" cy="2892388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Прямая соединительная линия 205">
                  <a:extLst>
                    <a:ext uri="{FF2B5EF4-FFF2-40B4-BE49-F238E27FC236}">
                      <a16:creationId xmlns:a16="http://schemas.microsoft.com/office/drawing/2014/main" id="{5FE928BF-E7CD-4570-995A-6E459A085E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20941" y="4841081"/>
                  <a:ext cx="3039034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Прямая соединительная линия 100">
                  <a:extLst>
                    <a:ext uri="{FF2B5EF4-FFF2-40B4-BE49-F238E27FC236}">
                      <a16:creationId xmlns:a16="http://schemas.microsoft.com/office/drawing/2014/main" id="{0631A2D8-E971-47DE-AF0D-A048A4D50D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0213" y="1598590"/>
                  <a:ext cx="505370" cy="48425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EC34365F-01CA-4A3F-9225-BF318BF9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8395" y="4389279"/>
              <a:ext cx="301878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Прямая соединительная линия 279">
              <a:extLst>
                <a:ext uri="{FF2B5EF4-FFF2-40B4-BE49-F238E27FC236}">
                  <a16:creationId xmlns:a16="http://schemas.microsoft.com/office/drawing/2014/main" id="{FD14B53E-803D-4760-868F-B22549C34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904" y="4282123"/>
              <a:ext cx="30330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Прямая соединительная линия 280">
              <a:extLst>
                <a:ext uri="{FF2B5EF4-FFF2-40B4-BE49-F238E27FC236}">
                  <a16:creationId xmlns:a16="http://schemas.microsoft.com/office/drawing/2014/main" id="{B267E706-F3C1-4044-BB16-A9A7D309F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3653" y="4187366"/>
              <a:ext cx="303304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Группа 311">
            <a:extLst>
              <a:ext uri="{FF2B5EF4-FFF2-40B4-BE49-F238E27FC236}">
                <a16:creationId xmlns:a16="http://schemas.microsoft.com/office/drawing/2014/main" id="{27688CD8-BF05-4BFA-9B6E-5124D726A6A6}"/>
              </a:ext>
            </a:extLst>
          </p:cNvPr>
          <p:cNvGrpSpPr/>
          <p:nvPr/>
        </p:nvGrpSpPr>
        <p:grpSpPr>
          <a:xfrm>
            <a:off x="6780342" y="1293854"/>
            <a:ext cx="3341678" cy="2922277"/>
            <a:chOff x="7284394" y="1293854"/>
            <a:chExt cx="3341678" cy="2922277"/>
          </a:xfrm>
        </p:grpSpPr>
        <p:cxnSp>
          <p:nvCxnSpPr>
            <p:cNvPr id="284" name="Прямая соединительная линия 283">
              <a:extLst>
                <a:ext uri="{FF2B5EF4-FFF2-40B4-BE49-F238E27FC236}">
                  <a16:creationId xmlns:a16="http://schemas.microsoft.com/office/drawing/2014/main" id="{8375E6E3-35BB-4A86-964F-1E7F09787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0512" y="3909264"/>
              <a:ext cx="315144" cy="306867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Прямая соединительная линия 289">
              <a:extLst>
                <a:ext uri="{FF2B5EF4-FFF2-40B4-BE49-F238E27FC236}">
                  <a16:creationId xmlns:a16="http://schemas.microsoft.com/office/drawing/2014/main" id="{81DD4EBD-86FB-428C-8B95-52055A9D3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622626"/>
              <a:ext cx="312985" cy="30476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Прямая соединительная линия 290">
              <a:extLst>
                <a:ext uri="{FF2B5EF4-FFF2-40B4-BE49-F238E27FC236}">
                  <a16:creationId xmlns:a16="http://schemas.microsoft.com/office/drawing/2014/main" id="{65D41761-2E4F-4BE5-80FF-A35AF4E0F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324721"/>
              <a:ext cx="318013" cy="30966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Прямая соединительная линия 291">
              <a:extLst>
                <a:ext uri="{FF2B5EF4-FFF2-40B4-BE49-F238E27FC236}">
                  <a16:creationId xmlns:a16="http://schemas.microsoft.com/office/drawing/2014/main" id="{74F9F4CD-5079-48CD-B54C-CA2584090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7576" y="3035929"/>
              <a:ext cx="318496" cy="31013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Прямая соединительная линия 292">
              <a:extLst>
                <a:ext uri="{FF2B5EF4-FFF2-40B4-BE49-F238E27FC236}">
                  <a16:creationId xmlns:a16="http://schemas.microsoft.com/office/drawing/2014/main" id="{26448EB6-CB53-4CBB-9157-D60CCD503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2754577"/>
              <a:ext cx="314012" cy="30576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Прямая соединительная линия 293">
              <a:extLst>
                <a:ext uri="{FF2B5EF4-FFF2-40B4-BE49-F238E27FC236}">
                  <a16:creationId xmlns:a16="http://schemas.microsoft.com/office/drawing/2014/main" id="{E8F43F28-BD69-4546-9068-3CBDC1F474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7299" y="2441762"/>
              <a:ext cx="327961" cy="319348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Прямая соединительная линия 294">
              <a:extLst>
                <a:ext uri="{FF2B5EF4-FFF2-40B4-BE49-F238E27FC236}">
                  <a16:creationId xmlns:a16="http://schemas.microsoft.com/office/drawing/2014/main" id="{95DC5D7F-0F07-4F53-B71A-28E762A2F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2165101"/>
              <a:ext cx="315921" cy="307624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Прямая соединительная линия 295">
              <a:extLst>
                <a:ext uri="{FF2B5EF4-FFF2-40B4-BE49-F238E27FC236}">
                  <a16:creationId xmlns:a16="http://schemas.microsoft.com/office/drawing/2014/main" id="{2B9BB725-B330-4688-9F3B-BFB662518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1885875"/>
              <a:ext cx="311464" cy="303284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783C8D43-8DBA-4EF5-99C3-BF1EF2C01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640" y="1587108"/>
              <a:ext cx="319884" cy="311483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Прямая соединительная линия 297">
              <a:extLst>
                <a:ext uri="{FF2B5EF4-FFF2-40B4-BE49-F238E27FC236}">
                  <a16:creationId xmlns:a16="http://schemas.microsoft.com/office/drawing/2014/main" id="{8F9AF229-AC7B-43BF-B739-118E31BD9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943" y="1294564"/>
              <a:ext cx="313112" cy="304889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Прямая соединительная линия 298">
              <a:extLst>
                <a:ext uri="{FF2B5EF4-FFF2-40B4-BE49-F238E27FC236}">
                  <a16:creationId xmlns:a16="http://schemas.microsoft.com/office/drawing/2014/main" id="{E724904E-AA95-40A1-9B39-AB7C0114F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7760" y="1301142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Прямая соединительная линия 299">
              <a:extLst>
                <a:ext uri="{FF2B5EF4-FFF2-40B4-BE49-F238E27FC236}">
                  <a16:creationId xmlns:a16="http://schemas.microsoft.com/office/drawing/2014/main" id="{C28EEE01-792F-4D87-80B2-B5F506D5A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999" y="1297004"/>
              <a:ext cx="308082" cy="29999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Прямая соединительная линия 300">
              <a:extLst>
                <a:ext uri="{FF2B5EF4-FFF2-40B4-BE49-F238E27FC236}">
                  <a16:creationId xmlns:a16="http://schemas.microsoft.com/office/drawing/2014/main" id="{DDC68234-6758-44C4-B32E-DECBDC763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3997" y="1294563"/>
              <a:ext cx="313113" cy="304890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Прямая соединительная линия 301">
              <a:extLst>
                <a:ext uri="{FF2B5EF4-FFF2-40B4-BE49-F238E27FC236}">
                  <a16:creationId xmlns:a16="http://schemas.microsoft.com/office/drawing/2014/main" id="{532AD29E-385D-4700-A41A-F9084297F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7114" y="1301021"/>
              <a:ext cx="299940" cy="292063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Прямая соединительная линия 302">
              <a:extLst>
                <a:ext uri="{FF2B5EF4-FFF2-40B4-BE49-F238E27FC236}">
                  <a16:creationId xmlns:a16="http://schemas.microsoft.com/office/drawing/2014/main" id="{BA22E6E7-5FED-4F6B-B41B-B895EB0CF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7298" y="1294108"/>
              <a:ext cx="316837" cy="308516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Прямая соединительная линия 305">
              <a:extLst>
                <a:ext uri="{FF2B5EF4-FFF2-40B4-BE49-F238E27FC236}">
                  <a16:creationId xmlns:a16="http://schemas.microsoft.com/office/drawing/2014/main" id="{9DDD7CA6-EF28-4D16-A999-708ABCF5B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3153" y="1301319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Прямая соединительная линия 306">
              <a:extLst>
                <a:ext uri="{FF2B5EF4-FFF2-40B4-BE49-F238E27FC236}">
                  <a16:creationId xmlns:a16="http://schemas.microsoft.com/office/drawing/2014/main" id="{13AF6866-E5AA-4606-903C-CB3DC50F7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3515" y="1310294"/>
              <a:ext cx="299816" cy="291941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Прямая соединительная линия 307">
              <a:extLst>
                <a:ext uri="{FF2B5EF4-FFF2-40B4-BE49-F238E27FC236}">
                  <a16:creationId xmlns:a16="http://schemas.microsoft.com/office/drawing/2014/main" id="{296E6DD2-77C5-46BC-BAA9-1492EDF168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394" y="1297900"/>
              <a:ext cx="313773" cy="305532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Прямая соединительная линия 303">
              <a:extLst>
                <a:ext uri="{FF2B5EF4-FFF2-40B4-BE49-F238E27FC236}">
                  <a16:creationId xmlns:a16="http://schemas.microsoft.com/office/drawing/2014/main" id="{AD7BFBAB-29E1-44EF-8F68-33F831AA5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9468" y="1303575"/>
              <a:ext cx="303858" cy="295878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Прямая соединительная линия 304">
              <a:extLst>
                <a:ext uri="{FF2B5EF4-FFF2-40B4-BE49-F238E27FC236}">
                  <a16:creationId xmlns:a16="http://schemas.microsoft.com/office/drawing/2014/main" id="{3B347F08-DCB6-4A71-9824-F23EA6A47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645" y="1293854"/>
              <a:ext cx="313841" cy="305599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Таблица 10">
            <a:extLst>
              <a:ext uri="{FF2B5EF4-FFF2-40B4-BE49-F238E27FC236}">
                <a16:creationId xmlns:a16="http://schemas.microsoft.com/office/drawing/2014/main" id="{D2B4A281-06D0-4CB9-A934-0F6E4D7568B6}"/>
              </a:ext>
            </a:extLst>
          </p:cNvPr>
          <p:cNvGraphicFramePr>
            <a:graphicFrameLocks noGrp="1"/>
          </p:cNvGraphicFramePr>
          <p:nvPr/>
        </p:nvGraphicFramePr>
        <p:xfrm>
          <a:off x="6768844" y="1601770"/>
          <a:ext cx="3033152" cy="290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483">
                  <a:extLst>
                    <a:ext uri="{9D8B030D-6E8A-4147-A177-3AD203B41FA5}">
                      <a16:colId xmlns:a16="http://schemas.microsoft.com/office/drawing/2014/main" val="2191363049"/>
                    </a:ext>
                  </a:extLst>
                </a:gridCol>
                <a:gridCol w="306861">
                  <a:extLst>
                    <a:ext uri="{9D8B030D-6E8A-4147-A177-3AD203B41FA5}">
                      <a16:colId xmlns:a16="http://schemas.microsoft.com/office/drawing/2014/main" val="2090020539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158015517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523934912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789450923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3198502363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093059411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3166711984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4039703285"/>
                    </a:ext>
                  </a:extLst>
                </a:gridCol>
                <a:gridCol w="302476">
                  <a:extLst>
                    <a:ext uri="{9D8B030D-6E8A-4147-A177-3AD203B41FA5}">
                      <a16:colId xmlns:a16="http://schemas.microsoft.com/office/drawing/2014/main" val="1258590114"/>
                    </a:ext>
                  </a:extLst>
                </a:gridCol>
              </a:tblGrid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3028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4273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779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43594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7180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7437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279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17094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579434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00" dirty="0"/>
                    </a:p>
                  </a:txBody>
                  <a:tcPr marL="33049" marR="33049" marT="16524" marB="165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872221"/>
                  </a:ext>
                </a:extLst>
              </a:tr>
            </a:tbl>
          </a:graphicData>
        </a:graphic>
      </p:graphicFrame>
      <p:grpSp>
        <p:nvGrpSpPr>
          <p:cNvPr id="375" name="Группа 374">
            <a:extLst>
              <a:ext uri="{FF2B5EF4-FFF2-40B4-BE49-F238E27FC236}">
                <a16:creationId xmlns:a16="http://schemas.microsoft.com/office/drawing/2014/main" id="{015AD2C9-A770-4F13-AA3E-69CEE08355B5}"/>
              </a:ext>
            </a:extLst>
          </p:cNvPr>
          <p:cNvGrpSpPr/>
          <p:nvPr/>
        </p:nvGrpSpPr>
        <p:grpSpPr>
          <a:xfrm>
            <a:off x="6795149" y="1485498"/>
            <a:ext cx="3244220" cy="2920577"/>
            <a:chOff x="7299201" y="1485498"/>
            <a:chExt cx="3244220" cy="2920577"/>
          </a:xfrm>
        </p:grpSpPr>
        <p:sp>
          <p:nvSpPr>
            <p:cNvPr id="349" name="Параллелограмм 348">
              <a:extLst>
                <a:ext uri="{FF2B5EF4-FFF2-40B4-BE49-F238E27FC236}">
                  <a16:creationId xmlns:a16="http://schemas.microsoft.com/office/drawing/2014/main" id="{44C60D57-80B4-4840-B6D5-0A6E3F16F15C}"/>
                </a:ext>
              </a:extLst>
            </p:cNvPr>
            <p:cNvSpPr/>
            <p:nvPr/>
          </p:nvSpPr>
          <p:spPr>
            <a:xfrm>
              <a:off x="7299201" y="1485499"/>
              <a:ext cx="402152" cy="108814"/>
            </a:xfrm>
            <a:prstGeom prst="parallelogram">
              <a:avLst>
                <a:gd name="adj" fmla="val 107024"/>
              </a:avLst>
            </a:prstGeom>
            <a:solidFill>
              <a:srgbClr val="E9F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5" name="Параллелограмм 354">
              <a:extLst>
                <a:ext uri="{FF2B5EF4-FFF2-40B4-BE49-F238E27FC236}">
                  <a16:creationId xmlns:a16="http://schemas.microsoft.com/office/drawing/2014/main" id="{B826B637-BBD5-48E4-9058-40DAB1C1F6D4}"/>
                </a:ext>
              </a:extLst>
            </p:cNvPr>
            <p:cNvSpPr/>
            <p:nvPr/>
          </p:nvSpPr>
          <p:spPr>
            <a:xfrm>
              <a:off x="7600303" y="1485498"/>
              <a:ext cx="397390" cy="108814"/>
            </a:xfrm>
            <a:prstGeom prst="parallelogram">
              <a:avLst>
                <a:gd name="adj" fmla="val 102647"/>
              </a:avLst>
            </a:prstGeom>
            <a:solidFill>
              <a:srgbClr val="E9F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6" name="Параллелограмм 355">
              <a:extLst>
                <a:ext uri="{FF2B5EF4-FFF2-40B4-BE49-F238E27FC236}">
                  <a16:creationId xmlns:a16="http://schemas.microsoft.com/office/drawing/2014/main" id="{64A11E8F-C4EF-41E4-9591-5332029BE5DF}"/>
                </a:ext>
              </a:extLst>
            </p:cNvPr>
            <p:cNvSpPr/>
            <p:nvPr/>
          </p:nvSpPr>
          <p:spPr>
            <a:xfrm>
              <a:off x="7897527" y="1486828"/>
              <a:ext cx="403989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7" name="Параллелограмм 356">
              <a:extLst>
                <a:ext uri="{FF2B5EF4-FFF2-40B4-BE49-F238E27FC236}">
                  <a16:creationId xmlns:a16="http://schemas.microsoft.com/office/drawing/2014/main" id="{31518712-1A6B-45AD-8D85-7A38D346481C}"/>
                </a:ext>
              </a:extLst>
            </p:cNvPr>
            <p:cNvSpPr/>
            <p:nvPr/>
          </p:nvSpPr>
          <p:spPr>
            <a:xfrm>
              <a:off x="8199605" y="1485498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8" name="Параллелограмм 357">
              <a:extLst>
                <a:ext uri="{FF2B5EF4-FFF2-40B4-BE49-F238E27FC236}">
                  <a16:creationId xmlns:a16="http://schemas.microsoft.com/office/drawing/2014/main" id="{5CD4AE26-B371-4D1D-A354-510D574287A6}"/>
                </a:ext>
              </a:extLst>
            </p:cNvPr>
            <p:cNvSpPr/>
            <p:nvPr/>
          </p:nvSpPr>
          <p:spPr>
            <a:xfrm>
              <a:off x="8498215" y="1487051"/>
              <a:ext cx="412596" cy="108814"/>
            </a:xfrm>
            <a:prstGeom prst="parallelogram">
              <a:avLst>
                <a:gd name="adj" fmla="val 102647"/>
              </a:avLst>
            </a:prstGeom>
            <a:solidFill>
              <a:srgbClr val="CEE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9" name="Параллелограмм 358">
              <a:extLst>
                <a:ext uri="{FF2B5EF4-FFF2-40B4-BE49-F238E27FC236}">
                  <a16:creationId xmlns:a16="http://schemas.microsoft.com/office/drawing/2014/main" id="{62A31C20-3534-4F99-AF9E-67D02D2ADF60}"/>
                </a:ext>
              </a:extLst>
            </p:cNvPr>
            <p:cNvSpPr/>
            <p:nvPr/>
          </p:nvSpPr>
          <p:spPr>
            <a:xfrm>
              <a:off x="8809411" y="1487327"/>
              <a:ext cx="393612" cy="108814"/>
            </a:xfrm>
            <a:prstGeom prst="parallelogram">
              <a:avLst>
                <a:gd name="adj" fmla="val 102647"/>
              </a:avLst>
            </a:prstGeom>
            <a:solidFill>
              <a:srgbClr val="FFF5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0" name="Параллелограмм 359">
              <a:extLst>
                <a:ext uri="{FF2B5EF4-FFF2-40B4-BE49-F238E27FC236}">
                  <a16:creationId xmlns:a16="http://schemas.microsoft.com/office/drawing/2014/main" id="{4F8F8936-4E39-42F5-A7D3-686EB6B5E3FF}"/>
                </a:ext>
              </a:extLst>
            </p:cNvPr>
            <p:cNvSpPr/>
            <p:nvPr/>
          </p:nvSpPr>
          <p:spPr>
            <a:xfrm>
              <a:off x="9104359" y="1486180"/>
              <a:ext cx="412596" cy="108814"/>
            </a:xfrm>
            <a:prstGeom prst="parallelogram">
              <a:avLst>
                <a:gd name="adj" fmla="val 102647"/>
              </a:avLst>
            </a:prstGeom>
            <a:solidFill>
              <a:srgbClr val="FFF5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1" name="Параллелограмм 360">
              <a:extLst>
                <a:ext uri="{FF2B5EF4-FFF2-40B4-BE49-F238E27FC236}">
                  <a16:creationId xmlns:a16="http://schemas.microsoft.com/office/drawing/2014/main" id="{DC3654CC-7733-497B-8748-608DBBF6D644}"/>
                </a:ext>
              </a:extLst>
            </p:cNvPr>
            <p:cNvSpPr/>
            <p:nvPr/>
          </p:nvSpPr>
          <p:spPr>
            <a:xfrm>
              <a:off x="9415237" y="1485498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FAD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2" name="Параллелограмм 361">
              <a:extLst>
                <a:ext uri="{FF2B5EF4-FFF2-40B4-BE49-F238E27FC236}">
                  <a16:creationId xmlns:a16="http://schemas.microsoft.com/office/drawing/2014/main" id="{72174FF6-05E2-4155-8E42-788262F28461}"/>
                </a:ext>
              </a:extLst>
            </p:cNvPr>
            <p:cNvSpPr/>
            <p:nvPr/>
          </p:nvSpPr>
          <p:spPr>
            <a:xfrm>
              <a:off x="9713908" y="1486789"/>
              <a:ext cx="401469" cy="108814"/>
            </a:xfrm>
            <a:prstGeom prst="parallelogram">
              <a:avLst>
                <a:gd name="adj" fmla="val 10264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3" name="Параллелограмм 362">
              <a:extLst>
                <a:ext uri="{FF2B5EF4-FFF2-40B4-BE49-F238E27FC236}">
                  <a16:creationId xmlns:a16="http://schemas.microsoft.com/office/drawing/2014/main" id="{9B40A69B-6517-4512-B95C-554C821A9F07}"/>
                </a:ext>
              </a:extLst>
            </p:cNvPr>
            <p:cNvSpPr/>
            <p:nvPr/>
          </p:nvSpPr>
          <p:spPr>
            <a:xfrm>
              <a:off x="10014197" y="1487704"/>
              <a:ext cx="400895" cy="108814"/>
            </a:xfrm>
            <a:prstGeom prst="parallelogram">
              <a:avLst>
                <a:gd name="adj" fmla="val 10264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4" name="Параллелограмм 363">
              <a:extLst>
                <a:ext uri="{FF2B5EF4-FFF2-40B4-BE49-F238E27FC236}">
                  <a16:creationId xmlns:a16="http://schemas.microsoft.com/office/drawing/2014/main" id="{65028C04-C690-490D-B5FA-6199134CB92C}"/>
                </a:ext>
              </a:extLst>
            </p:cNvPr>
            <p:cNvSpPr/>
            <p:nvPr/>
          </p:nvSpPr>
          <p:spPr>
            <a:xfrm rot="18952369">
              <a:off x="10189436" y="1585734"/>
              <a:ext cx="351099" cy="209173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5" name="Параллелограмм 364">
              <a:extLst>
                <a:ext uri="{FF2B5EF4-FFF2-40B4-BE49-F238E27FC236}">
                  <a16:creationId xmlns:a16="http://schemas.microsoft.com/office/drawing/2014/main" id="{F48F2676-E57C-4BAD-AFF8-A3FB1825E5B5}"/>
                </a:ext>
              </a:extLst>
            </p:cNvPr>
            <p:cNvSpPr/>
            <p:nvPr/>
          </p:nvSpPr>
          <p:spPr>
            <a:xfrm rot="18952369">
              <a:off x="10189299" y="1888690"/>
              <a:ext cx="351099" cy="201943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6" name="Параллелограмм 365">
              <a:extLst>
                <a:ext uri="{FF2B5EF4-FFF2-40B4-BE49-F238E27FC236}">
                  <a16:creationId xmlns:a16="http://schemas.microsoft.com/office/drawing/2014/main" id="{96D8C1E2-B930-4CB3-B906-A324907792CE}"/>
                </a:ext>
              </a:extLst>
            </p:cNvPr>
            <p:cNvSpPr/>
            <p:nvPr/>
          </p:nvSpPr>
          <p:spPr>
            <a:xfrm rot="18952369">
              <a:off x="10194923" y="2176845"/>
              <a:ext cx="342036" cy="195203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8" name="Параллелограмм 367">
              <a:extLst>
                <a:ext uri="{FF2B5EF4-FFF2-40B4-BE49-F238E27FC236}">
                  <a16:creationId xmlns:a16="http://schemas.microsoft.com/office/drawing/2014/main" id="{66931CF5-87A9-46B5-BA77-8A97EFC9818B}"/>
                </a:ext>
              </a:extLst>
            </p:cNvPr>
            <p:cNvSpPr/>
            <p:nvPr/>
          </p:nvSpPr>
          <p:spPr>
            <a:xfrm rot="18952369">
              <a:off x="10196187" y="2459377"/>
              <a:ext cx="339349" cy="192834"/>
            </a:xfrm>
            <a:prstGeom prst="parallelogram">
              <a:avLst>
                <a:gd name="adj" fmla="val 98097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9" name="Параллелограмм 368">
              <a:extLst>
                <a:ext uri="{FF2B5EF4-FFF2-40B4-BE49-F238E27FC236}">
                  <a16:creationId xmlns:a16="http://schemas.microsoft.com/office/drawing/2014/main" id="{663BD004-A7EA-4D9E-8F29-6D08C256CED0}"/>
                </a:ext>
              </a:extLst>
            </p:cNvPr>
            <p:cNvSpPr/>
            <p:nvPr/>
          </p:nvSpPr>
          <p:spPr>
            <a:xfrm rot="18952369">
              <a:off x="10186324" y="2740195"/>
              <a:ext cx="357097" cy="219362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0" name="Параллелограмм 369">
              <a:extLst>
                <a:ext uri="{FF2B5EF4-FFF2-40B4-BE49-F238E27FC236}">
                  <a16:creationId xmlns:a16="http://schemas.microsoft.com/office/drawing/2014/main" id="{EFF84039-2740-4E6F-B6F8-98C862791B10}"/>
                </a:ext>
              </a:extLst>
            </p:cNvPr>
            <p:cNvSpPr/>
            <p:nvPr/>
          </p:nvSpPr>
          <p:spPr>
            <a:xfrm rot="18952369">
              <a:off x="10194795" y="3050107"/>
              <a:ext cx="344223" cy="197434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1" name="Параллелограмм 370">
              <a:extLst>
                <a:ext uri="{FF2B5EF4-FFF2-40B4-BE49-F238E27FC236}">
                  <a16:creationId xmlns:a16="http://schemas.microsoft.com/office/drawing/2014/main" id="{7E6F2EB6-A7E5-401D-B8A2-6011392B5208}"/>
                </a:ext>
              </a:extLst>
            </p:cNvPr>
            <p:cNvSpPr/>
            <p:nvPr/>
          </p:nvSpPr>
          <p:spPr>
            <a:xfrm rot="18952369">
              <a:off x="10194393" y="3338394"/>
              <a:ext cx="344223" cy="197434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2" name="Параллелограмм 371">
              <a:extLst>
                <a:ext uri="{FF2B5EF4-FFF2-40B4-BE49-F238E27FC236}">
                  <a16:creationId xmlns:a16="http://schemas.microsoft.com/office/drawing/2014/main" id="{761B9A28-E7CB-496E-871F-4119FD93B626}"/>
                </a:ext>
              </a:extLst>
            </p:cNvPr>
            <p:cNvSpPr/>
            <p:nvPr/>
          </p:nvSpPr>
          <p:spPr>
            <a:xfrm rot="18952369">
              <a:off x="10193943" y="3625223"/>
              <a:ext cx="344223" cy="202357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3" name="Параллелограмм 372">
              <a:extLst>
                <a:ext uri="{FF2B5EF4-FFF2-40B4-BE49-F238E27FC236}">
                  <a16:creationId xmlns:a16="http://schemas.microsoft.com/office/drawing/2014/main" id="{999D767A-B29D-403D-9C36-FBB59CDB102C}"/>
                </a:ext>
              </a:extLst>
            </p:cNvPr>
            <p:cNvSpPr/>
            <p:nvPr/>
          </p:nvSpPr>
          <p:spPr>
            <a:xfrm rot="18952369">
              <a:off x="10193863" y="3921054"/>
              <a:ext cx="344223" cy="199608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4" name="Параллелограмм 373">
              <a:extLst>
                <a:ext uri="{FF2B5EF4-FFF2-40B4-BE49-F238E27FC236}">
                  <a16:creationId xmlns:a16="http://schemas.microsoft.com/office/drawing/2014/main" id="{7A95E85F-6A47-4D17-A2A5-C12560FD6FDB}"/>
                </a:ext>
              </a:extLst>
            </p:cNvPr>
            <p:cNvSpPr/>
            <p:nvPr/>
          </p:nvSpPr>
          <p:spPr>
            <a:xfrm rot="18952369">
              <a:off x="10193907" y="4206467"/>
              <a:ext cx="344223" cy="199608"/>
            </a:xfrm>
            <a:prstGeom prst="parallelogram">
              <a:avLst>
                <a:gd name="adj" fmla="val 97211"/>
              </a:avLst>
            </a:prstGeom>
            <a:solidFill>
              <a:srgbClr val="FFF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0" name="Группа 379">
            <a:extLst>
              <a:ext uri="{FF2B5EF4-FFF2-40B4-BE49-F238E27FC236}">
                <a16:creationId xmlns:a16="http://schemas.microsoft.com/office/drawing/2014/main" id="{4DCFB9F8-BC47-4335-993B-A3355B0BDCDC}"/>
              </a:ext>
            </a:extLst>
          </p:cNvPr>
          <p:cNvGrpSpPr/>
          <p:nvPr/>
        </p:nvGrpSpPr>
        <p:grpSpPr>
          <a:xfrm>
            <a:off x="6894343" y="1294564"/>
            <a:ext cx="3227601" cy="3211769"/>
            <a:chOff x="7398395" y="1294564"/>
            <a:chExt cx="3227601" cy="3211769"/>
          </a:xfrm>
        </p:grpSpPr>
        <p:grpSp>
          <p:nvGrpSpPr>
            <p:cNvPr id="348" name="Группа 347">
              <a:extLst>
                <a:ext uri="{FF2B5EF4-FFF2-40B4-BE49-F238E27FC236}">
                  <a16:creationId xmlns:a16="http://schemas.microsoft.com/office/drawing/2014/main" id="{C2EB06A0-342D-454D-8C64-1A4B74C86A47}"/>
                </a:ext>
              </a:extLst>
            </p:cNvPr>
            <p:cNvGrpSpPr/>
            <p:nvPr/>
          </p:nvGrpSpPr>
          <p:grpSpPr>
            <a:xfrm>
              <a:off x="7398395" y="1294564"/>
              <a:ext cx="3227601" cy="3098957"/>
              <a:chOff x="7398395" y="1294564"/>
              <a:chExt cx="3227601" cy="3098957"/>
            </a:xfrm>
          </p:grpSpPr>
          <p:cxnSp>
            <p:nvCxnSpPr>
              <p:cNvPr id="309" name="Прямая соединительная линия 308">
                <a:extLst>
                  <a:ext uri="{FF2B5EF4-FFF2-40B4-BE49-F238E27FC236}">
                    <a16:creationId xmlns:a16="http://schemas.microsoft.com/office/drawing/2014/main" id="{1E8E0257-39A2-4D32-8C5D-B16D7158A8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19557" y="1485900"/>
                <a:ext cx="0" cy="290762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Прямая соединительная линия 313">
                <a:extLst>
                  <a:ext uri="{FF2B5EF4-FFF2-40B4-BE49-F238E27FC236}">
                    <a16:creationId xmlns:a16="http://schemas.microsoft.com/office/drawing/2014/main" id="{7A349E8E-EFA6-4B89-8C0E-9C746BAB60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8395" y="1489076"/>
                <a:ext cx="301878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Прямая соединительная линия 317">
                <a:extLst>
                  <a:ext uri="{FF2B5EF4-FFF2-40B4-BE49-F238E27FC236}">
                    <a16:creationId xmlns:a16="http://schemas.microsoft.com/office/drawing/2014/main" id="{1D61B78A-7513-4FE6-B5DB-A946FF8C5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7606" y="1381761"/>
                <a:ext cx="3007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Прямая соединительная линия 318">
                <a:extLst>
                  <a:ext uri="{FF2B5EF4-FFF2-40B4-BE49-F238E27FC236}">
                    <a16:creationId xmlns:a16="http://schemas.microsoft.com/office/drawing/2014/main" id="{380EBD4B-B7A8-46A2-B714-A1C37786F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5125" y="1381761"/>
                <a:ext cx="1472" cy="29003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Прямая соединительная линия 328">
                <a:extLst>
                  <a:ext uri="{FF2B5EF4-FFF2-40B4-BE49-F238E27FC236}">
                    <a16:creationId xmlns:a16="http://schemas.microsoft.com/office/drawing/2014/main" id="{210CE4EC-7E51-421C-9426-8922A790B4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3653" y="1294564"/>
                <a:ext cx="3026908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Прямая соединительная линия 329">
                <a:extLst>
                  <a:ext uri="{FF2B5EF4-FFF2-40B4-BE49-F238E27FC236}">
                    <a16:creationId xmlns:a16="http://schemas.microsoft.com/office/drawing/2014/main" id="{1AC809B7-AE2C-4E43-B7D7-135A551FA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4524" y="1298432"/>
                <a:ext cx="1472" cy="290036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8" name="Прямая соединительная линия 377">
              <a:extLst>
                <a:ext uri="{FF2B5EF4-FFF2-40B4-BE49-F238E27FC236}">
                  <a16:creationId xmlns:a16="http://schemas.microsoft.com/office/drawing/2014/main" id="{417CE48F-7033-4AE6-AC99-14F90EBDB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077" y="4194128"/>
              <a:ext cx="320626" cy="312205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Группа 241">
            <a:extLst>
              <a:ext uri="{FF2B5EF4-FFF2-40B4-BE49-F238E27FC236}">
                <a16:creationId xmlns:a16="http://schemas.microsoft.com/office/drawing/2014/main" id="{53150288-6102-4BB0-AA61-2E23F9C542D5}"/>
              </a:ext>
            </a:extLst>
          </p:cNvPr>
          <p:cNvGrpSpPr/>
          <p:nvPr/>
        </p:nvGrpSpPr>
        <p:grpSpPr>
          <a:xfrm>
            <a:off x="6789562" y="2037517"/>
            <a:ext cx="2330686" cy="1216313"/>
            <a:chOff x="7280514" y="2014810"/>
            <a:chExt cx="2330686" cy="1216313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4A56764A-31A6-46BC-A850-8186E30B4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5814" y="2014810"/>
              <a:ext cx="577611" cy="28989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9D9AFD30-9952-458F-B2B0-1136662FE9A6}"/>
                </a:ext>
              </a:extLst>
            </p:cNvPr>
            <p:cNvCxnSpPr>
              <a:cxnSpLocks/>
            </p:cNvCxnSpPr>
            <p:nvPr/>
          </p:nvCxnSpPr>
          <p:spPr>
            <a:xfrm>
              <a:off x="9303068" y="2931430"/>
              <a:ext cx="308132" cy="29969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Прямая со стрелкой 2">
              <a:extLst>
                <a:ext uri="{FF2B5EF4-FFF2-40B4-BE49-F238E27FC236}">
                  <a16:creationId xmlns:a16="http://schemas.microsoft.com/office/drawing/2014/main" id="{5E573207-4A5B-4855-A58E-6C5AA23B4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0514" y="2361884"/>
              <a:ext cx="426679" cy="56954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BA75DA7-0AB7-4169-8506-A591E82FA0EC}"/>
                </a:ext>
              </a:extLst>
            </p:cNvPr>
            <p:cNvCxnSpPr>
              <a:cxnSpLocks/>
            </p:cNvCxnSpPr>
            <p:nvPr/>
          </p:nvCxnSpPr>
          <p:spPr>
            <a:xfrm>
              <a:off x="8441804" y="2082842"/>
              <a:ext cx="178354" cy="52224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2BA416F9-C738-41D6-8810-7CC409351336}"/>
                </a:ext>
              </a:extLst>
            </p:cNvPr>
            <p:cNvCxnSpPr>
              <a:cxnSpLocks/>
            </p:cNvCxnSpPr>
            <p:nvPr/>
          </p:nvCxnSpPr>
          <p:spPr>
            <a:xfrm>
              <a:off x="8689137" y="2640959"/>
              <a:ext cx="569163" cy="25710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837CAD53-F868-404C-A7B6-0964CD57F94E}"/>
              </a:ext>
            </a:extLst>
          </p:cNvPr>
          <p:cNvSpPr txBox="1"/>
          <p:nvPr/>
        </p:nvSpPr>
        <p:spPr>
          <a:xfrm>
            <a:off x="4946374" y="2001912"/>
            <a:ext cx="1302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Начальная позиция фотона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B2B255FA-CB6D-4004-89D8-07DF4320CF18}"/>
              </a:ext>
            </a:extLst>
          </p:cNvPr>
          <p:cNvCxnSpPr>
            <a:cxnSpLocks/>
          </p:cNvCxnSpPr>
          <p:nvPr/>
        </p:nvCxnSpPr>
        <p:spPr>
          <a:xfrm>
            <a:off x="5329093" y="2951259"/>
            <a:ext cx="1452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5" name="Группа 394">
            <a:extLst>
              <a:ext uri="{FF2B5EF4-FFF2-40B4-BE49-F238E27FC236}">
                <a16:creationId xmlns:a16="http://schemas.microsoft.com/office/drawing/2014/main" id="{6AE74FFB-00C3-49D7-8996-42195777356F}"/>
              </a:ext>
            </a:extLst>
          </p:cNvPr>
          <p:cNvGrpSpPr/>
          <p:nvPr/>
        </p:nvGrpSpPr>
        <p:grpSpPr>
          <a:xfrm>
            <a:off x="6077744" y="864654"/>
            <a:ext cx="4527926" cy="4518882"/>
            <a:chOff x="6581796" y="864654"/>
            <a:chExt cx="4527926" cy="4518882"/>
          </a:xfrm>
        </p:grpSpPr>
        <p:grpSp>
          <p:nvGrpSpPr>
            <p:cNvPr id="392" name="Группа 391">
              <a:extLst>
                <a:ext uri="{FF2B5EF4-FFF2-40B4-BE49-F238E27FC236}">
                  <a16:creationId xmlns:a16="http://schemas.microsoft.com/office/drawing/2014/main" id="{9FE7EB4F-87FC-48A4-9E7B-BDDE0290670D}"/>
                </a:ext>
              </a:extLst>
            </p:cNvPr>
            <p:cNvGrpSpPr/>
            <p:nvPr/>
          </p:nvGrpSpPr>
          <p:grpSpPr>
            <a:xfrm>
              <a:off x="6651370" y="983292"/>
              <a:ext cx="4458352" cy="4108218"/>
              <a:chOff x="6651370" y="983292"/>
              <a:chExt cx="4458352" cy="4108218"/>
            </a:xfrm>
          </p:grpSpPr>
          <p:grpSp>
            <p:nvGrpSpPr>
              <p:cNvPr id="257" name="Группа 256">
                <a:extLst>
                  <a:ext uri="{FF2B5EF4-FFF2-40B4-BE49-F238E27FC236}">
                    <a16:creationId xmlns:a16="http://schemas.microsoft.com/office/drawing/2014/main" id="{F8D39302-7CD3-4449-AE9B-CEF2B906FDE6}"/>
                  </a:ext>
                </a:extLst>
              </p:cNvPr>
              <p:cNvGrpSpPr/>
              <p:nvPr/>
            </p:nvGrpSpPr>
            <p:grpSpPr>
              <a:xfrm>
                <a:off x="6651370" y="983292"/>
                <a:ext cx="4376280" cy="4108218"/>
                <a:chOff x="6651370" y="983292"/>
                <a:chExt cx="4376280" cy="4108218"/>
              </a:xfrm>
            </p:grpSpPr>
            <p:cxnSp>
              <p:nvCxnSpPr>
                <p:cNvPr id="92" name="Прямая со стрелкой 91">
                  <a:extLst>
                    <a:ext uri="{FF2B5EF4-FFF2-40B4-BE49-F238E27FC236}">
                      <a16:creationId xmlns:a16="http://schemas.microsoft.com/office/drawing/2014/main" id="{B2B4F328-CF05-4282-8AFB-84E5590A7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445" y="4504870"/>
                  <a:ext cx="377420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Прямая со стрелкой 95">
                  <a:extLst>
                    <a:ext uri="{FF2B5EF4-FFF2-40B4-BE49-F238E27FC236}">
                      <a16:creationId xmlns:a16="http://schemas.microsoft.com/office/drawing/2014/main" id="{67CEBBDF-F898-408A-88B8-ECD8AB6975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1370" y="4484804"/>
                  <a:ext cx="646277" cy="60670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Прямая со стрелкой 90">
                  <a:extLst>
                    <a:ext uri="{FF2B5EF4-FFF2-40B4-BE49-F238E27FC236}">
                      <a16:creationId xmlns:a16="http://schemas.microsoft.com/office/drawing/2014/main" id="{E91EB10D-2D9D-4677-99A3-123AD5880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72893" y="983292"/>
                  <a:ext cx="0" cy="354189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B3C70238-3B17-4430-9713-5B17F67DD42E}"/>
                  </a:ext>
                </a:extLst>
              </p:cNvPr>
              <p:cNvSpPr txBox="1"/>
              <p:nvPr/>
            </p:nvSpPr>
            <p:spPr>
              <a:xfrm>
                <a:off x="10783992" y="4505712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8B99303D-E474-4F19-8A37-2CC8600E9E36}"/>
                </a:ext>
              </a:extLst>
            </p:cNvPr>
            <p:cNvSpPr txBox="1"/>
            <p:nvPr/>
          </p:nvSpPr>
          <p:spPr>
            <a:xfrm>
              <a:off x="6921515" y="8646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076AEB49-E51F-4EBB-89AE-D4155FF61F77}"/>
                </a:ext>
              </a:extLst>
            </p:cNvPr>
            <p:cNvSpPr txBox="1"/>
            <p:nvPr/>
          </p:nvSpPr>
          <p:spPr>
            <a:xfrm>
              <a:off x="6581796" y="50142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572D695-6C92-4B43-A99C-D9B91595D8E4}"/>
              </a:ext>
            </a:extLst>
          </p:cNvPr>
          <p:cNvGrpSpPr/>
          <p:nvPr/>
        </p:nvGrpSpPr>
        <p:grpSpPr>
          <a:xfrm>
            <a:off x="10425768" y="972978"/>
            <a:ext cx="1414773" cy="2094734"/>
            <a:chOff x="10279332" y="833071"/>
            <a:chExt cx="1414773" cy="209473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4FE6BA8-2CEE-4A4C-87E6-37B6D14DF352}"/>
                </a:ext>
              </a:extLst>
            </p:cNvPr>
            <p:cNvSpPr/>
            <p:nvPr/>
          </p:nvSpPr>
          <p:spPr>
            <a:xfrm>
              <a:off x="10281149" y="854555"/>
              <a:ext cx="315483" cy="315483"/>
            </a:xfrm>
            <a:prstGeom prst="rect">
              <a:avLst/>
            </a:prstGeom>
            <a:solidFill>
              <a:srgbClr val="E6F2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20D5C007-6C08-4BC8-98BF-43D92CFB4EED}"/>
                </a:ext>
              </a:extLst>
            </p:cNvPr>
            <p:cNvSpPr/>
            <p:nvPr/>
          </p:nvSpPr>
          <p:spPr>
            <a:xfrm>
              <a:off x="10279526" y="1282414"/>
              <a:ext cx="315483" cy="315483"/>
            </a:xfrm>
            <a:prstGeom prst="rect">
              <a:avLst/>
            </a:prstGeom>
            <a:solidFill>
              <a:srgbClr val="C6DD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5CF43B43-879D-4D1B-824B-BA2165C1CB75}"/>
                </a:ext>
              </a:extLst>
            </p:cNvPr>
            <p:cNvSpPr/>
            <p:nvPr/>
          </p:nvSpPr>
          <p:spPr>
            <a:xfrm>
              <a:off x="10280499" y="1710878"/>
              <a:ext cx="315483" cy="315483"/>
            </a:xfrm>
            <a:prstGeom prst="rect">
              <a:avLst/>
            </a:prstGeom>
            <a:solidFill>
              <a:srgbClr val="FFF4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981E6DC2-0760-4D84-B1B3-8E98BED14D03}"/>
                </a:ext>
              </a:extLst>
            </p:cNvPr>
            <p:cNvSpPr/>
            <p:nvPr/>
          </p:nvSpPr>
          <p:spPr>
            <a:xfrm>
              <a:off x="10283609" y="2144246"/>
              <a:ext cx="315483" cy="315483"/>
            </a:xfrm>
            <a:prstGeom prst="rect">
              <a:avLst/>
            </a:prstGeom>
            <a:solidFill>
              <a:srgbClr val="F9D2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97FD0C15-2BA6-4588-902F-AC5398B71576}"/>
                </a:ext>
              </a:extLst>
            </p:cNvPr>
            <p:cNvSpPr/>
            <p:nvPr/>
          </p:nvSpPr>
          <p:spPr>
            <a:xfrm>
              <a:off x="10279332" y="2575319"/>
              <a:ext cx="315483" cy="315483"/>
            </a:xfrm>
            <a:prstGeom prst="rect">
              <a:avLst/>
            </a:prstGeom>
            <a:solidFill>
              <a:srgbClr val="FFFFA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937FE-B71B-44CC-9AD6-48BE0A9DA278}"/>
                </a:ext>
              </a:extLst>
            </p:cNvPr>
            <p:cNvSpPr txBox="1"/>
            <p:nvPr/>
          </p:nvSpPr>
          <p:spPr>
            <a:xfrm>
              <a:off x="10606432" y="833071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3F0D2A9-F916-498B-A15B-8034AD8F9470}"/>
                </a:ext>
              </a:extLst>
            </p:cNvPr>
            <p:cNvSpPr txBox="1"/>
            <p:nvPr/>
          </p:nvSpPr>
          <p:spPr>
            <a:xfrm>
              <a:off x="10608551" y="1235921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№2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7ABD8FF-DFB9-4CA5-A6BD-F1B3E0F7A512}"/>
                </a:ext>
              </a:extLst>
            </p:cNvPr>
            <p:cNvSpPr txBox="1"/>
            <p:nvPr/>
          </p:nvSpPr>
          <p:spPr>
            <a:xfrm>
              <a:off x="10594815" y="1678033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F3BE8F1-5D35-40F3-8302-5B418930198C}"/>
                </a:ext>
              </a:extLst>
            </p:cNvPr>
            <p:cNvSpPr txBox="1"/>
            <p:nvPr/>
          </p:nvSpPr>
          <p:spPr>
            <a:xfrm>
              <a:off x="10583795" y="2125470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№4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52503E2-3DBA-4229-8B37-4B84B9E5B1B7}"/>
                </a:ext>
              </a:extLst>
            </p:cNvPr>
            <p:cNvSpPr txBox="1"/>
            <p:nvPr/>
          </p:nvSpPr>
          <p:spPr>
            <a:xfrm>
              <a:off x="10608551" y="2558473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Слой №5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994C503-7FD2-448F-9000-96407773D0F9}"/>
              </a:ext>
            </a:extLst>
          </p:cNvPr>
          <p:cNvGrpSpPr/>
          <p:nvPr/>
        </p:nvGrpSpPr>
        <p:grpSpPr>
          <a:xfrm>
            <a:off x="404168" y="915490"/>
            <a:ext cx="4446802" cy="5120274"/>
            <a:chOff x="404168" y="915490"/>
            <a:chExt cx="4446802" cy="5120274"/>
          </a:xfrm>
        </p:grpSpPr>
        <p:pic>
          <p:nvPicPr>
            <p:cNvPr id="130" name="Рисунок 129">
              <a:extLst>
                <a:ext uri="{FF2B5EF4-FFF2-40B4-BE49-F238E27FC236}">
                  <a16:creationId xmlns:a16="http://schemas.microsoft.com/office/drawing/2014/main" id="{B7D16620-CC8D-4F96-90A5-B611068E8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8" t="1124" r="4905" b="3224"/>
            <a:stretch/>
          </p:blipFill>
          <p:spPr>
            <a:xfrm>
              <a:off x="404168" y="915490"/>
              <a:ext cx="4446802" cy="5120274"/>
            </a:xfrm>
            <a:prstGeom prst="rect">
              <a:avLst/>
            </a:prstGeom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A4885524-C5E6-46D7-A2A6-1AE3E0A74C77}"/>
                </a:ext>
              </a:extLst>
            </p:cNvPr>
            <p:cNvSpPr/>
            <p:nvPr/>
          </p:nvSpPr>
          <p:spPr>
            <a:xfrm>
              <a:off x="825923" y="4583843"/>
              <a:ext cx="1254713" cy="3143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1894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8122</TotalTime>
  <Words>3475</Words>
  <Application>Microsoft Office PowerPoint</Application>
  <PresentationFormat>Широкоэкранный</PresentationFormat>
  <Paragraphs>586</Paragraphs>
  <Slides>41</Slides>
  <Notes>29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Century Gothic</vt:lpstr>
      <vt:lpstr>Symbol</vt:lpstr>
      <vt:lpstr>Times New Roman</vt:lpstr>
      <vt:lpstr>Тема Office</vt:lpstr>
      <vt:lpstr>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Денис Николаев</dc:creator>
  <cp:lastModifiedBy>Денис Николаев</cp:lastModifiedBy>
  <cp:revision>306</cp:revision>
  <dcterms:created xsi:type="dcterms:W3CDTF">2023-05-29T20:10:01Z</dcterms:created>
  <dcterms:modified xsi:type="dcterms:W3CDTF">2023-06-09T06:06:01Z</dcterms:modified>
</cp:coreProperties>
</file>